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5"/>
  </p:notesMasterIdLst>
  <p:handoutMasterIdLst>
    <p:handoutMasterId r:id="rId96"/>
  </p:handoutMasterIdLst>
  <p:sldIdLst>
    <p:sldId id="259" r:id="rId5"/>
    <p:sldId id="359" r:id="rId6"/>
    <p:sldId id="327" r:id="rId7"/>
    <p:sldId id="328" r:id="rId8"/>
    <p:sldId id="329" r:id="rId9"/>
    <p:sldId id="330" r:id="rId10"/>
    <p:sldId id="331" r:id="rId11"/>
    <p:sldId id="332" r:id="rId12"/>
    <p:sldId id="372" r:id="rId13"/>
    <p:sldId id="369" r:id="rId14"/>
    <p:sldId id="382" r:id="rId15"/>
    <p:sldId id="381" r:id="rId16"/>
    <p:sldId id="383" r:id="rId17"/>
    <p:sldId id="333"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308" r:id="rId37"/>
    <p:sldId id="312" r:id="rId38"/>
    <p:sldId id="314" r:id="rId39"/>
    <p:sldId id="315" r:id="rId40"/>
    <p:sldId id="319" r:id="rId41"/>
    <p:sldId id="311" r:id="rId42"/>
    <p:sldId id="321" r:id="rId43"/>
    <p:sldId id="323" r:id="rId44"/>
    <p:sldId id="416" r:id="rId45"/>
    <p:sldId id="418" r:id="rId46"/>
    <p:sldId id="420" r:id="rId47"/>
    <p:sldId id="422" r:id="rId48"/>
    <p:sldId id="313" r:id="rId49"/>
    <p:sldId id="266" r:id="rId50"/>
    <p:sldId id="324" r:id="rId51"/>
    <p:sldId id="343" r:id="rId52"/>
    <p:sldId id="344" r:id="rId53"/>
    <p:sldId id="375" r:id="rId54"/>
    <p:sldId id="376" r:id="rId55"/>
    <p:sldId id="374" r:id="rId56"/>
    <p:sldId id="345" r:id="rId57"/>
    <p:sldId id="378" r:id="rId58"/>
    <p:sldId id="377" r:id="rId59"/>
    <p:sldId id="380" r:id="rId60"/>
    <p:sldId id="379" r:id="rId61"/>
    <p:sldId id="385" r:id="rId62"/>
    <p:sldId id="384" r:id="rId63"/>
    <p:sldId id="387" r:id="rId64"/>
    <p:sldId id="386" r:id="rId65"/>
    <p:sldId id="388" r:id="rId66"/>
    <p:sldId id="389" r:id="rId67"/>
    <p:sldId id="337" r:id="rId68"/>
    <p:sldId id="338" r:id="rId69"/>
    <p:sldId id="340" r:id="rId70"/>
    <p:sldId id="414" r:id="rId71"/>
    <p:sldId id="415" r:id="rId72"/>
    <p:sldId id="346" r:id="rId73"/>
    <p:sldId id="347" r:id="rId74"/>
    <p:sldId id="349" r:id="rId75"/>
    <p:sldId id="350" r:id="rId76"/>
    <p:sldId id="351" r:id="rId77"/>
    <p:sldId id="364" r:id="rId78"/>
    <p:sldId id="365" r:id="rId79"/>
    <p:sldId id="366" r:id="rId80"/>
    <p:sldId id="352" r:id="rId81"/>
    <p:sldId id="408" r:id="rId82"/>
    <p:sldId id="409" r:id="rId83"/>
    <p:sldId id="410" r:id="rId84"/>
    <p:sldId id="411" r:id="rId85"/>
    <p:sldId id="412" r:id="rId86"/>
    <p:sldId id="355" r:id="rId87"/>
    <p:sldId id="357" r:id="rId88"/>
    <p:sldId id="360" r:id="rId89"/>
    <p:sldId id="361" r:id="rId90"/>
    <p:sldId id="362" r:id="rId91"/>
    <p:sldId id="363" r:id="rId92"/>
    <p:sldId id="356" r:id="rId93"/>
    <p:sldId id="358" r:id="rId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139" autoAdjust="0"/>
  </p:normalViewPr>
  <p:slideViewPr>
    <p:cSldViewPr snapToGrid="0" snapToObjects="1">
      <p:cViewPr>
        <p:scale>
          <a:sx n="80" d="100"/>
          <a:sy n="80" d="100"/>
        </p:scale>
        <p:origin x="-204"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13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78108292019059E-2"/>
          <c:y val="0.1858618817696919"/>
          <c:w val="0.89087506646097703"/>
          <c:h val="0.71266259481678362"/>
        </c:manualLayout>
      </c:layout>
      <c:lineChart>
        <c:grouping val="standard"/>
        <c:varyColors val="0"/>
        <c:ser>
          <c:idx val="0"/>
          <c:order val="0"/>
          <c:marker>
            <c:symbol val="none"/>
          </c:marker>
          <c:cat>
            <c:numLit>
              <c:formatCode>General</c:formatCode>
              <c:ptCount val="7"/>
              <c:pt idx="0">
                <c:v>2008</c:v>
              </c:pt>
              <c:pt idx="1">
                <c:v>2009</c:v>
              </c:pt>
              <c:pt idx="2">
                <c:v>2010</c:v>
              </c:pt>
              <c:pt idx="3">
                <c:v>2011</c:v>
              </c:pt>
              <c:pt idx="4">
                <c:v>2012</c:v>
              </c:pt>
              <c:pt idx="5">
                <c:v>2013</c:v>
              </c:pt>
              <c:pt idx="6">
                <c:v>2014</c:v>
              </c:pt>
            </c:numLit>
          </c:cat>
          <c:val>
            <c:numRef>
              <c:f>'Stanley Elem'!$F$12:$F$18</c:f>
              <c:numCache>
                <c:formatCode>General</c:formatCode>
                <c:ptCount val="7"/>
                <c:pt idx="0">
                  <c:v>2008</c:v>
                </c:pt>
                <c:pt idx="1">
                  <c:v>2009</c:v>
                </c:pt>
                <c:pt idx="2">
                  <c:v>2010</c:v>
                </c:pt>
                <c:pt idx="3">
                  <c:v>2011</c:v>
                </c:pt>
                <c:pt idx="4">
                  <c:v>2012</c:v>
                </c:pt>
                <c:pt idx="5">
                  <c:v>2013</c:v>
                </c:pt>
                <c:pt idx="6">
                  <c:v>2014</c:v>
                </c:pt>
              </c:numCache>
            </c:numRef>
          </c:val>
          <c:smooth val="0"/>
        </c:ser>
        <c:ser>
          <c:idx val="1"/>
          <c:order val="1"/>
          <c:marker>
            <c:symbol val="none"/>
          </c:marker>
          <c:dLbls>
            <c:dLblPos val="t"/>
            <c:showLegendKey val="0"/>
            <c:showVal val="1"/>
            <c:showCatName val="0"/>
            <c:showSerName val="0"/>
            <c:showPercent val="0"/>
            <c:showBubbleSize val="0"/>
            <c:showLeaderLines val="0"/>
          </c:dLbls>
          <c:cat>
            <c:numLit>
              <c:formatCode>General</c:formatCode>
              <c:ptCount val="7"/>
              <c:pt idx="0">
                <c:v>2008</c:v>
              </c:pt>
              <c:pt idx="1">
                <c:v>2009</c:v>
              </c:pt>
              <c:pt idx="2">
                <c:v>2010</c:v>
              </c:pt>
              <c:pt idx="3">
                <c:v>2011</c:v>
              </c:pt>
              <c:pt idx="4">
                <c:v>2012</c:v>
              </c:pt>
              <c:pt idx="5">
                <c:v>2013</c:v>
              </c:pt>
              <c:pt idx="6">
                <c:v>2014</c:v>
              </c:pt>
            </c:numLit>
          </c:cat>
          <c:val>
            <c:numRef>
              <c:f>'Stanley Elem'!$G$12:$G$18</c:f>
              <c:numCache>
                <c:formatCode>General</c:formatCode>
                <c:ptCount val="7"/>
                <c:pt idx="0">
                  <c:v>122</c:v>
                </c:pt>
                <c:pt idx="1">
                  <c:v>122</c:v>
                </c:pt>
                <c:pt idx="2">
                  <c:v>125</c:v>
                </c:pt>
                <c:pt idx="3">
                  <c:v>124</c:v>
                </c:pt>
                <c:pt idx="4">
                  <c:v>125</c:v>
                </c:pt>
                <c:pt idx="5">
                  <c:v>111</c:v>
                </c:pt>
                <c:pt idx="6">
                  <c:v>104</c:v>
                </c:pt>
              </c:numCache>
            </c:numRef>
          </c:val>
          <c:smooth val="0"/>
        </c:ser>
        <c:dLbls>
          <c:showLegendKey val="0"/>
          <c:showVal val="0"/>
          <c:showCatName val="0"/>
          <c:showSerName val="0"/>
          <c:showPercent val="0"/>
          <c:showBubbleSize val="0"/>
        </c:dLbls>
        <c:marker val="1"/>
        <c:smooth val="0"/>
        <c:axId val="102104064"/>
        <c:axId val="102171392"/>
      </c:lineChart>
      <c:catAx>
        <c:axId val="102104064"/>
        <c:scaling>
          <c:orientation val="minMax"/>
        </c:scaling>
        <c:delete val="0"/>
        <c:axPos val="b"/>
        <c:numFmt formatCode="General" sourceLinked="1"/>
        <c:majorTickMark val="out"/>
        <c:minorTickMark val="none"/>
        <c:tickLblPos val="nextTo"/>
        <c:crossAx val="102171392"/>
        <c:crosses val="autoZero"/>
        <c:auto val="1"/>
        <c:lblAlgn val="ctr"/>
        <c:lblOffset val="100"/>
        <c:noMultiLvlLbl val="0"/>
      </c:catAx>
      <c:valAx>
        <c:axId val="102171392"/>
        <c:scaling>
          <c:orientation val="minMax"/>
          <c:max val="160"/>
          <c:min val="0"/>
        </c:scaling>
        <c:delete val="0"/>
        <c:axPos val="l"/>
        <c:majorGridlines/>
        <c:numFmt formatCode="General" sourceLinked="1"/>
        <c:majorTickMark val="out"/>
        <c:minorTickMark val="none"/>
        <c:tickLblPos val="nextTo"/>
        <c:crossAx val="10210406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48396033829104E-2"/>
          <c:y val="4.5303286836414706E-2"/>
          <c:w val="0.907862715077282"/>
          <c:h val="0.66990428335361996"/>
        </c:manualLayout>
      </c:layout>
      <c:barChart>
        <c:barDir val="col"/>
        <c:grouping val="clustered"/>
        <c:varyColors val="0"/>
        <c:ser>
          <c:idx val="0"/>
          <c:order val="0"/>
          <c:tx>
            <c:strRef>
              <c:f>'Stanley Elem'!$I$2</c:f>
              <c:strCache>
                <c:ptCount val="1"/>
                <c:pt idx="0">
                  <c:v>K</c:v>
                </c:pt>
              </c:strCache>
            </c:strRef>
          </c:tx>
          <c:invertIfNegative val="0"/>
          <c:cat>
            <c:numRef>
              <c:f>'Stanley Elem'!$J$1:$P$1</c:f>
              <c:numCache>
                <c:formatCode>General</c:formatCode>
                <c:ptCount val="7"/>
                <c:pt idx="0">
                  <c:v>2008</c:v>
                </c:pt>
                <c:pt idx="1">
                  <c:v>2009</c:v>
                </c:pt>
                <c:pt idx="2">
                  <c:v>2010</c:v>
                </c:pt>
                <c:pt idx="3">
                  <c:v>2011</c:v>
                </c:pt>
                <c:pt idx="4">
                  <c:v>2012</c:v>
                </c:pt>
                <c:pt idx="5">
                  <c:v>2013</c:v>
                </c:pt>
                <c:pt idx="6">
                  <c:v>2014</c:v>
                </c:pt>
              </c:numCache>
            </c:numRef>
          </c:cat>
          <c:val>
            <c:numRef>
              <c:f>'Stanley Elem'!$J$2:$P$2</c:f>
              <c:numCache>
                <c:formatCode>General</c:formatCode>
                <c:ptCount val="7"/>
                <c:pt idx="0">
                  <c:v>26</c:v>
                </c:pt>
                <c:pt idx="1">
                  <c:v>18</c:v>
                </c:pt>
                <c:pt idx="2">
                  <c:v>22</c:v>
                </c:pt>
                <c:pt idx="3">
                  <c:v>15</c:v>
                </c:pt>
                <c:pt idx="4">
                  <c:v>18</c:v>
                </c:pt>
                <c:pt idx="5">
                  <c:v>10</c:v>
                </c:pt>
                <c:pt idx="6">
                  <c:v>18</c:v>
                </c:pt>
              </c:numCache>
            </c:numRef>
          </c:val>
        </c:ser>
        <c:ser>
          <c:idx val="1"/>
          <c:order val="1"/>
          <c:tx>
            <c:strRef>
              <c:f>'Stanley Elem'!$I$3</c:f>
              <c:strCache>
                <c:ptCount val="1"/>
                <c:pt idx="0">
                  <c:v>1</c:v>
                </c:pt>
              </c:strCache>
            </c:strRef>
          </c:tx>
          <c:invertIfNegative val="0"/>
          <c:cat>
            <c:numRef>
              <c:f>'Stanley Elem'!$J$1:$P$1</c:f>
              <c:numCache>
                <c:formatCode>General</c:formatCode>
                <c:ptCount val="7"/>
                <c:pt idx="0">
                  <c:v>2008</c:v>
                </c:pt>
                <c:pt idx="1">
                  <c:v>2009</c:v>
                </c:pt>
                <c:pt idx="2">
                  <c:v>2010</c:v>
                </c:pt>
                <c:pt idx="3">
                  <c:v>2011</c:v>
                </c:pt>
                <c:pt idx="4">
                  <c:v>2012</c:v>
                </c:pt>
                <c:pt idx="5">
                  <c:v>2013</c:v>
                </c:pt>
                <c:pt idx="6">
                  <c:v>2014</c:v>
                </c:pt>
              </c:numCache>
            </c:numRef>
          </c:cat>
          <c:val>
            <c:numRef>
              <c:f>'Stanley Elem'!$J$3:$P$3</c:f>
              <c:numCache>
                <c:formatCode>General</c:formatCode>
                <c:ptCount val="7"/>
                <c:pt idx="0">
                  <c:v>18</c:v>
                </c:pt>
                <c:pt idx="1">
                  <c:v>25</c:v>
                </c:pt>
                <c:pt idx="2">
                  <c:v>20</c:v>
                </c:pt>
                <c:pt idx="3">
                  <c:v>25</c:v>
                </c:pt>
                <c:pt idx="4">
                  <c:v>15</c:v>
                </c:pt>
                <c:pt idx="5">
                  <c:v>17</c:v>
                </c:pt>
                <c:pt idx="6">
                  <c:v>9</c:v>
                </c:pt>
              </c:numCache>
            </c:numRef>
          </c:val>
        </c:ser>
        <c:ser>
          <c:idx val="2"/>
          <c:order val="2"/>
          <c:tx>
            <c:strRef>
              <c:f>'Stanley Elem'!$I$4</c:f>
              <c:strCache>
                <c:ptCount val="1"/>
                <c:pt idx="0">
                  <c:v>2</c:v>
                </c:pt>
              </c:strCache>
            </c:strRef>
          </c:tx>
          <c:invertIfNegative val="0"/>
          <c:cat>
            <c:numRef>
              <c:f>'Stanley Elem'!$J$1:$P$1</c:f>
              <c:numCache>
                <c:formatCode>General</c:formatCode>
                <c:ptCount val="7"/>
                <c:pt idx="0">
                  <c:v>2008</c:v>
                </c:pt>
                <c:pt idx="1">
                  <c:v>2009</c:v>
                </c:pt>
                <c:pt idx="2">
                  <c:v>2010</c:v>
                </c:pt>
                <c:pt idx="3">
                  <c:v>2011</c:v>
                </c:pt>
                <c:pt idx="4">
                  <c:v>2012</c:v>
                </c:pt>
                <c:pt idx="5">
                  <c:v>2013</c:v>
                </c:pt>
                <c:pt idx="6">
                  <c:v>2014</c:v>
                </c:pt>
              </c:numCache>
            </c:numRef>
          </c:cat>
          <c:val>
            <c:numRef>
              <c:f>'Stanley Elem'!$J$4:$P$4</c:f>
              <c:numCache>
                <c:formatCode>General</c:formatCode>
                <c:ptCount val="7"/>
                <c:pt idx="0">
                  <c:v>16</c:v>
                </c:pt>
                <c:pt idx="1">
                  <c:v>18</c:v>
                </c:pt>
                <c:pt idx="2">
                  <c:v>28</c:v>
                </c:pt>
                <c:pt idx="3">
                  <c:v>21</c:v>
                </c:pt>
                <c:pt idx="4">
                  <c:v>27</c:v>
                </c:pt>
                <c:pt idx="5">
                  <c:v>14</c:v>
                </c:pt>
                <c:pt idx="6">
                  <c:v>17</c:v>
                </c:pt>
              </c:numCache>
            </c:numRef>
          </c:val>
        </c:ser>
        <c:ser>
          <c:idx val="3"/>
          <c:order val="3"/>
          <c:tx>
            <c:strRef>
              <c:f>'Stanley Elem'!$I$5</c:f>
              <c:strCache>
                <c:ptCount val="1"/>
                <c:pt idx="0">
                  <c:v>3</c:v>
                </c:pt>
              </c:strCache>
            </c:strRef>
          </c:tx>
          <c:invertIfNegative val="0"/>
          <c:cat>
            <c:numRef>
              <c:f>'Stanley Elem'!$J$1:$P$1</c:f>
              <c:numCache>
                <c:formatCode>General</c:formatCode>
                <c:ptCount val="7"/>
                <c:pt idx="0">
                  <c:v>2008</c:v>
                </c:pt>
                <c:pt idx="1">
                  <c:v>2009</c:v>
                </c:pt>
                <c:pt idx="2">
                  <c:v>2010</c:v>
                </c:pt>
                <c:pt idx="3">
                  <c:v>2011</c:v>
                </c:pt>
                <c:pt idx="4">
                  <c:v>2012</c:v>
                </c:pt>
                <c:pt idx="5">
                  <c:v>2013</c:v>
                </c:pt>
                <c:pt idx="6">
                  <c:v>2014</c:v>
                </c:pt>
              </c:numCache>
            </c:numRef>
          </c:cat>
          <c:val>
            <c:numRef>
              <c:f>'Stanley Elem'!$J$5:$P$5</c:f>
              <c:numCache>
                <c:formatCode>General</c:formatCode>
                <c:ptCount val="7"/>
                <c:pt idx="0">
                  <c:v>21</c:v>
                </c:pt>
                <c:pt idx="1">
                  <c:v>16</c:v>
                </c:pt>
                <c:pt idx="2">
                  <c:v>17</c:v>
                </c:pt>
                <c:pt idx="3">
                  <c:v>28</c:v>
                </c:pt>
                <c:pt idx="4">
                  <c:v>23</c:v>
                </c:pt>
                <c:pt idx="5">
                  <c:v>23</c:v>
                </c:pt>
                <c:pt idx="6">
                  <c:v>14</c:v>
                </c:pt>
              </c:numCache>
            </c:numRef>
          </c:val>
        </c:ser>
        <c:ser>
          <c:idx val="4"/>
          <c:order val="4"/>
          <c:tx>
            <c:strRef>
              <c:f>'Stanley Elem'!$I$6</c:f>
              <c:strCache>
                <c:ptCount val="1"/>
                <c:pt idx="0">
                  <c:v>4</c:v>
                </c:pt>
              </c:strCache>
            </c:strRef>
          </c:tx>
          <c:invertIfNegative val="0"/>
          <c:cat>
            <c:numRef>
              <c:f>'Stanley Elem'!$J$1:$P$1</c:f>
              <c:numCache>
                <c:formatCode>General</c:formatCode>
                <c:ptCount val="7"/>
                <c:pt idx="0">
                  <c:v>2008</c:v>
                </c:pt>
                <c:pt idx="1">
                  <c:v>2009</c:v>
                </c:pt>
                <c:pt idx="2">
                  <c:v>2010</c:v>
                </c:pt>
                <c:pt idx="3">
                  <c:v>2011</c:v>
                </c:pt>
                <c:pt idx="4">
                  <c:v>2012</c:v>
                </c:pt>
                <c:pt idx="5">
                  <c:v>2013</c:v>
                </c:pt>
                <c:pt idx="6">
                  <c:v>2014</c:v>
                </c:pt>
              </c:numCache>
            </c:numRef>
          </c:cat>
          <c:val>
            <c:numRef>
              <c:f>'Stanley Elem'!$J$6:$P$6</c:f>
              <c:numCache>
                <c:formatCode>General</c:formatCode>
                <c:ptCount val="7"/>
                <c:pt idx="0">
                  <c:v>25</c:v>
                </c:pt>
                <c:pt idx="1">
                  <c:v>20</c:v>
                </c:pt>
                <c:pt idx="2">
                  <c:v>16</c:v>
                </c:pt>
                <c:pt idx="3">
                  <c:v>18</c:v>
                </c:pt>
                <c:pt idx="4">
                  <c:v>25</c:v>
                </c:pt>
                <c:pt idx="5">
                  <c:v>22</c:v>
                </c:pt>
                <c:pt idx="6">
                  <c:v>24</c:v>
                </c:pt>
              </c:numCache>
            </c:numRef>
          </c:val>
        </c:ser>
        <c:ser>
          <c:idx val="5"/>
          <c:order val="5"/>
          <c:tx>
            <c:strRef>
              <c:f>'Stanley Elem'!$I$7</c:f>
              <c:strCache>
                <c:ptCount val="1"/>
                <c:pt idx="0">
                  <c:v>5</c:v>
                </c:pt>
              </c:strCache>
            </c:strRef>
          </c:tx>
          <c:invertIfNegative val="0"/>
          <c:cat>
            <c:numRef>
              <c:f>'Stanley Elem'!$J$1:$P$1</c:f>
              <c:numCache>
                <c:formatCode>General</c:formatCode>
                <c:ptCount val="7"/>
                <c:pt idx="0">
                  <c:v>2008</c:v>
                </c:pt>
                <c:pt idx="1">
                  <c:v>2009</c:v>
                </c:pt>
                <c:pt idx="2">
                  <c:v>2010</c:v>
                </c:pt>
                <c:pt idx="3">
                  <c:v>2011</c:v>
                </c:pt>
                <c:pt idx="4">
                  <c:v>2012</c:v>
                </c:pt>
                <c:pt idx="5">
                  <c:v>2013</c:v>
                </c:pt>
                <c:pt idx="6">
                  <c:v>2014</c:v>
                </c:pt>
              </c:numCache>
            </c:numRef>
          </c:cat>
          <c:val>
            <c:numRef>
              <c:f>'Stanley Elem'!$J$7:$P$7</c:f>
              <c:numCache>
                <c:formatCode>General</c:formatCode>
                <c:ptCount val="7"/>
                <c:pt idx="0">
                  <c:v>16</c:v>
                </c:pt>
                <c:pt idx="1">
                  <c:v>25</c:v>
                </c:pt>
                <c:pt idx="2">
                  <c:v>22</c:v>
                </c:pt>
                <c:pt idx="3">
                  <c:v>17</c:v>
                </c:pt>
                <c:pt idx="4">
                  <c:v>17</c:v>
                </c:pt>
                <c:pt idx="5">
                  <c:v>25</c:v>
                </c:pt>
                <c:pt idx="6">
                  <c:v>22</c:v>
                </c:pt>
              </c:numCache>
            </c:numRef>
          </c:val>
        </c:ser>
        <c:dLbls>
          <c:showLegendKey val="0"/>
          <c:showVal val="0"/>
          <c:showCatName val="0"/>
          <c:showSerName val="0"/>
          <c:showPercent val="0"/>
          <c:showBubbleSize val="0"/>
        </c:dLbls>
        <c:gapWidth val="150"/>
        <c:axId val="21695104"/>
        <c:axId val="45546880"/>
      </c:barChart>
      <c:catAx>
        <c:axId val="21695104"/>
        <c:scaling>
          <c:orientation val="minMax"/>
        </c:scaling>
        <c:delete val="0"/>
        <c:axPos val="b"/>
        <c:numFmt formatCode="General" sourceLinked="1"/>
        <c:majorTickMark val="out"/>
        <c:minorTickMark val="none"/>
        <c:tickLblPos val="nextTo"/>
        <c:crossAx val="45546880"/>
        <c:crosses val="autoZero"/>
        <c:auto val="1"/>
        <c:lblAlgn val="ctr"/>
        <c:lblOffset val="100"/>
        <c:noMultiLvlLbl val="0"/>
      </c:catAx>
      <c:valAx>
        <c:axId val="45546880"/>
        <c:scaling>
          <c:orientation val="minMax"/>
          <c:max val="40"/>
        </c:scaling>
        <c:delete val="0"/>
        <c:axPos val="l"/>
        <c:majorGridlines/>
        <c:title>
          <c:tx>
            <c:rich>
              <a:bodyPr rot="-5400000" vert="horz"/>
              <a:lstStyle/>
              <a:p>
                <a:pPr>
                  <a:defRPr/>
                </a:pPr>
                <a:r>
                  <a:rPr lang="en-US" dirty="0" smtClean="0"/>
                  <a:t>Number of Students</a:t>
                </a:r>
                <a:endParaRPr lang="en-US" dirty="0"/>
              </a:p>
            </c:rich>
          </c:tx>
          <c:layout>
            <c:manualLayout>
              <c:xMode val="edge"/>
              <c:yMode val="edge"/>
              <c:x val="3.0864197530864196E-3"/>
              <c:y val="0.23059578701814398"/>
            </c:manualLayout>
          </c:layout>
          <c:overlay val="0"/>
        </c:title>
        <c:numFmt formatCode="General" sourceLinked="1"/>
        <c:majorTickMark val="out"/>
        <c:minorTickMark val="none"/>
        <c:tickLblPos val="nextTo"/>
        <c:txPr>
          <a:bodyPr/>
          <a:lstStyle/>
          <a:p>
            <a:pPr>
              <a:defRPr sz="1100"/>
            </a:pPr>
            <a:endParaRPr lang="en-US"/>
          </a:p>
        </c:txPr>
        <c:crossAx val="2169510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'Stanley Elem'!$A$14</c:f>
              <c:strCache>
                <c:ptCount val="1"/>
                <c:pt idx="0">
                  <c:v>Year</c:v>
                </c:pt>
              </c:strCache>
            </c:strRef>
          </c:tx>
          <c:marker>
            <c:symbol val="none"/>
          </c:marker>
          <c:cat>
            <c:numLit>
              <c:formatCode>General</c:formatCode>
              <c:ptCount val="6"/>
              <c:pt idx="0">
                <c:v>2012</c:v>
              </c:pt>
              <c:pt idx="1">
                <c:v>2013</c:v>
              </c:pt>
              <c:pt idx="2">
                <c:v>2014</c:v>
              </c:pt>
              <c:pt idx="3">
                <c:v>2015</c:v>
              </c:pt>
              <c:pt idx="4">
                <c:v>2016</c:v>
              </c:pt>
              <c:pt idx="5">
                <c:v>2017</c:v>
              </c:pt>
            </c:numLit>
          </c:cat>
          <c:val>
            <c:numRef>
              <c:f>'Stanley Elem'!$A$15:$A$20</c:f>
              <c:numCache>
                <c:formatCode>General</c:formatCode>
                <c:ptCount val="6"/>
                <c:pt idx="0">
                  <c:v>2012</c:v>
                </c:pt>
                <c:pt idx="1">
                  <c:v>2013</c:v>
                </c:pt>
                <c:pt idx="2">
                  <c:v>2014</c:v>
                </c:pt>
                <c:pt idx="3">
                  <c:v>2015</c:v>
                </c:pt>
                <c:pt idx="4">
                  <c:v>2016</c:v>
                </c:pt>
                <c:pt idx="5">
                  <c:v>2017</c:v>
                </c:pt>
              </c:numCache>
            </c:numRef>
          </c:val>
          <c:smooth val="0"/>
        </c:ser>
        <c:ser>
          <c:idx val="1"/>
          <c:order val="1"/>
          <c:tx>
            <c:strRef>
              <c:f>'Stanley Elem'!$B$14</c:f>
              <c:strCache>
                <c:ptCount val="1"/>
                <c:pt idx="0">
                  <c:v>Students</c:v>
                </c:pt>
              </c:strCache>
            </c:strRef>
          </c:tx>
          <c:marker>
            <c:symbol val="none"/>
          </c:marker>
          <c:dLbls>
            <c:txPr>
              <a:bodyPr/>
              <a:lstStyle/>
              <a:p>
                <a:pPr>
                  <a:defRPr sz="1200"/>
                </a:pPr>
                <a:endParaRPr lang="en-US"/>
              </a:p>
            </c:txPr>
            <c:dLblPos val="t"/>
            <c:showLegendKey val="0"/>
            <c:showVal val="1"/>
            <c:showCatName val="0"/>
            <c:showSerName val="0"/>
            <c:showPercent val="0"/>
            <c:showBubbleSize val="0"/>
            <c:showLeaderLines val="0"/>
          </c:dLbls>
          <c:cat>
            <c:numLit>
              <c:formatCode>General</c:formatCode>
              <c:ptCount val="6"/>
              <c:pt idx="0">
                <c:v>2012</c:v>
              </c:pt>
              <c:pt idx="1">
                <c:v>2013</c:v>
              </c:pt>
              <c:pt idx="2">
                <c:v>2014</c:v>
              </c:pt>
              <c:pt idx="3">
                <c:v>2015</c:v>
              </c:pt>
              <c:pt idx="4">
                <c:v>2016</c:v>
              </c:pt>
              <c:pt idx="5">
                <c:v>2017</c:v>
              </c:pt>
            </c:numLit>
          </c:cat>
          <c:val>
            <c:numRef>
              <c:f>'Stanley Elem'!$B$15:$B$20</c:f>
              <c:numCache>
                <c:formatCode>General</c:formatCode>
                <c:ptCount val="6"/>
                <c:pt idx="0">
                  <c:v>125</c:v>
                </c:pt>
                <c:pt idx="1">
                  <c:v>111</c:v>
                </c:pt>
                <c:pt idx="2">
                  <c:v>104</c:v>
                </c:pt>
                <c:pt idx="3">
                  <c:v>98</c:v>
                </c:pt>
                <c:pt idx="4">
                  <c:v>90</c:v>
                </c:pt>
                <c:pt idx="5">
                  <c:v>92</c:v>
                </c:pt>
              </c:numCache>
            </c:numRef>
          </c:val>
          <c:smooth val="0"/>
        </c:ser>
        <c:dLbls>
          <c:showLegendKey val="0"/>
          <c:showVal val="0"/>
          <c:showCatName val="0"/>
          <c:showSerName val="0"/>
          <c:showPercent val="0"/>
          <c:showBubbleSize val="0"/>
        </c:dLbls>
        <c:marker val="1"/>
        <c:smooth val="0"/>
        <c:axId val="151372160"/>
        <c:axId val="151373696"/>
      </c:lineChart>
      <c:catAx>
        <c:axId val="151372160"/>
        <c:scaling>
          <c:orientation val="minMax"/>
        </c:scaling>
        <c:delete val="0"/>
        <c:axPos val="b"/>
        <c:numFmt formatCode="General" sourceLinked="1"/>
        <c:majorTickMark val="out"/>
        <c:minorTickMark val="none"/>
        <c:tickLblPos val="nextTo"/>
        <c:crossAx val="151373696"/>
        <c:crosses val="autoZero"/>
        <c:auto val="1"/>
        <c:lblAlgn val="ctr"/>
        <c:lblOffset val="100"/>
        <c:noMultiLvlLbl val="0"/>
      </c:catAx>
      <c:valAx>
        <c:axId val="151373696"/>
        <c:scaling>
          <c:orientation val="minMax"/>
          <c:max val="140"/>
        </c:scaling>
        <c:delete val="0"/>
        <c:axPos val="l"/>
        <c:majorGridlines/>
        <c:title>
          <c:tx>
            <c:rich>
              <a:bodyPr rot="-5400000" vert="horz"/>
              <a:lstStyle/>
              <a:p>
                <a:pPr>
                  <a:defRPr sz="1100"/>
                </a:pPr>
                <a:r>
                  <a:rPr lang="en-US" sz="1100" dirty="0"/>
                  <a:t>Number of Students</a:t>
                </a:r>
              </a:p>
            </c:rich>
          </c:tx>
          <c:layout>
            <c:manualLayout>
              <c:xMode val="edge"/>
              <c:yMode val="edge"/>
              <c:x val="7.716049382716049E-3"/>
              <c:y val="0.34142877438458952"/>
            </c:manualLayout>
          </c:layout>
          <c:overlay val="0"/>
        </c:title>
        <c:numFmt formatCode="General" sourceLinked="1"/>
        <c:majorTickMark val="out"/>
        <c:minorTickMark val="none"/>
        <c:tickLblPos val="nextTo"/>
        <c:txPr>
          <a:bodyPr/>
          <a:lstStyle/>
          <a:p>
            <a:pPr>
              <a:defRPr sz="1200"/>
            </a:pPr>
            <a:endParaRPr lang="en-US"/>
          </a:p>
        </c:txPr>
        <c:crossAx val="15137216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4.01015845241567E-2"/>
          <c:y val="3.1154032854444458E-2"/>
          <c:w val="0.93520705745115196"/>
          <c:h val="0.89855020909362271"/>
        </c:manualLayout>
      </c:layout>
      <c:lineChart>
        <c:grouping val="standard"/>
        <c:varyColors val="0"/>
        <c:ser>
          <c:idx val="0"/>
          <c:order val="0"/>
          <c:tx>
            <c:strRef>
              <c:f>'Stanley High'!$C$2</c:f>
              <c:strCache>
                <c:ptCount val="1"/>
                <c:pt idx="0">
                  <c:v>Enrolement</c:v>
                </c:pt>
              </c:strCache>
            </c:strRef>
          </c:tx>
          <c:marker>
            <c:symbol val="none"/>
          </c:marker>
          <c:dLbls>
            <c:dLblPos val="t"/>
            <c:showLegendKey val="0"/>
            <c:showVal val="1"/>
            <c:showCatName val="0"/>
            <c:showSerName val="0"/>
            <c:showPercent val="0"/>
            <c:showBubbleSize val="0"/>
            <c:showLeaderLines val="0"/>
          </c:dLbls>
          <c:cat>
            <c:numRef>
              <c:f>'Stanley High'!$B$3:$B$9</c:f>
              <c:numCache>
                <c:formatCode>General</c:formatCode>
                <c:ptCount val="7"/>
                <c:pt idx="0">
                  <c:v>2008</c:v>
                </c:pt>
                <c:pt idx="1">
                  <c:v>2009</c:v>
                </c:pt>
                <c:pt idx="2">
                  <c:v>2010</c:v>
                </c:pt>
                <c:pt idx="3">
                  <c:v>2011</c:v>
                </c:pt>
                <c:pt idx="4">
                  <c:v>2012</c:v>
                </c:pt>
                <c:pt idx="5">
                  <c:v>2013</c:v>
                </c:pt>
                <c:pt idx="6">
                  <c:v>2014</c:v>
                </c:pt>
              </c:numCache>
            </c:numRef>
          </c:cat>
          <c:val>
            <c:numRef>
              <c:f>'Stanley High'!$C$3:$C$9</c:f>
              <c:numCache>
                <c:formatCode>General</c:formatCode>
                <c:ptCount val="7"/>
                <c:pt idx="0">
                  <c:v>200</c:v>
                </c:pt>
                <c:pt idx="1">
                  <c:v>182</c:v>
                </c:pt>
                <c:pt idx="2">
                  <c:v>181</c:v>
                </c:pt>
                <c:pt idx="3">
                  <c:v>171</c:v>
                </c:pt>
                <c:pt idx="4">
                  <c:v>161</c:v>
                </c:pt>
                <c:pt idx="5">
                  <c:v>147</c:v>
                </c:pt>
                <c:pt idx="6">
                  <c:v>148</c:v>
                </c:pt>
              </c:numCache>
            </c:numRef>
          </c:val>
          <c:smooth val="0"/>
        </c:ser>
        <c:dLbls>
          <c:showLegendKey val="0"/>
          <c:showVal val="0"/>
          <c:showCatName val="0"/>
          <c:showSerName val="0"/>
          <c:showPercent val="0"/>
          <c:showBubbleSize val="0"/>
        </c:dLbls>
        <c:marker val="1"/>
        <c:smooth val="0"/>
        <c:axId val="23171840"/>
        <c:axId val="23173376"/>
      </c:lineChart>
      <c:catAx>
        <c:axId val="23171840"/>
        <c:scaling>
          <c:orientation val="minMax"/>
        </c:scaling>
        <c:delete val="0"/>
        <c:axPos val="b"/>
        <c:numFmt formatCode="General" sourceLinked="1"/>
        <c:majorTickMark val="out"/>
        <c:minorTickMark val="none"/>
        <c:tickLblPos val="nextTo"/>
        <c:crossAx val="23173376"/>
        <c:crosses val="autoZero"/>
        <c:auto val="1"/>
        <c:lblAlgn val="ctr"/>
        <c:lblOffset val="100"/>
        <c:noMultiLvlLbl val="0"/>
      </c:catAx>
      <c:valAx>
        <c:axId val="23173376"/>
        <c:scaling>
          <c:orientation val="minMax"/>
          <c:max val="220"/>
          <c:min val="0"/>
        </c:scaling>
        <c:delete val="0"/>
        <c:axPos val="l"/>
        <c:majorGridlines/>
        <c:numFmt formatCode="General" sourceLinked="1"/>
        <c:majorTickMark val="out"/>
        <c:minorTickMark val="none"/>
        <c:tickLblPos val="nextTo"/>
        <c:crossAx val="23171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6371634101293E-2"/>
          <c:y val="3.1154032854444458E-2"/>
          <c:w val="0.86844293768834446"/>
          <c:h val="0.60563928604807415"/>
        </c:manualLayout>
      </c:layout>
      <c:barChart>
        <c:barDir val="col"/>
        <c:grouping val="clustered"/>
        <c:varyColors val="0"/>
        <c:ser>
          <c:idx val="0"/>
          <c:order val="0"/>
          <c:tx>
            <c:strRef>
              <c:f>'Stanley High'!$K$3</c:f>
              <c:strCache>
                <c:ptCount val="1"/>
                <c:pt idx="0">
                  <c:v>6</c:v>
                </c:pt>
              </c:strCache>
            </c:strRef>
          </c:tx>
          <c:invertIfNegative val="0"/>
          <c:cat>
            <c:numRef>
              <c:f>'Stanley High'!$L$2:$R$2</c:f>
              <c:numCache>
                <c:formatCode>General</c:formatCode>
                <c:ptCount val="7"/>
                <c:pt idx="0">
                  <c:v>2008</c:v>
                </c:pt>
                <c:pt idx="1">
                  <c:v>2009</c:v>
                </c:pt>
                <c:pt idx="2">
                  <c:v>2010</c:v>
                </c:pt>
                <c:pt idx="3">
                  <c:v>2011</c:v>
                </c:pt>
                <c:pt idx="4">
                  <c:v>2012</c:v>
                </c:pt>
                <c:pt idx="5">
                  <c:v>2013</c:v>
                </c:pt>
                <c:pt idx="6">
                  <c:v>2014</c:v>
                </c:pt>
              </c:numCache>
            </c:numRef>
          </c:cat>
          <c:val>
            <c:numRef>
              <c:f>'Stanley High'!$L$3:$R$3</c:f>
              <c:numCache>
                <c:formatCode>General</c:formatCode>
                <c:ptCount val="7"/>
                <c:pt idx="0">
                  <c:v>20</c:v>
                </c:pt>
                <c:pt idx="1">
                  <c:v>14</c:v>
                </c:pt>
                <c:pt idx="2">
                  <c:v>28</c:v>
                </c:pt>
                <c:pt idx="3">
                  <c:v>25</c:v>
                </c:pt>
                <c:pt idx="4">
                  <c:v>17</c:v>
                </c:pt>
                <c:pt idx="5">
                  <c:v>20</c:v>
                </c:pt>
                <c:pt idx="6">
                  <c:v>21</c:v>
                </c:pt>
              </c:numCache>
            </c:numRef>
          </c:val>
        </c:ser>
        <c:ser>
          <c:idx val="1"/>
          <c:order val="1"/>
          <c:tx>
            <c:strRef>
              <c:f>'Stanley High'!$K$4</c:f>
              <c:strCache>
                <c:ptCount val="1"/>
                <c:pt idx="0">
                  <c:v>7</c:v>
                </c:pt>
              </c:strCache>
            </c:strRef>
          </c:tx>
          <c:invertIfNegative val="0"/>
          <c:cat>
            <c:numRef>
              <c:f>'Stanley High'!$L$2:$R$2</c:f>
              <c:numCache>
                <c:formatCode>General</c:formatCode>
                <c:ptCount val="7"/>
                <c:pt idx="0">
                  <c:v>2008</c:v>
                </c:pt>
                <c:pt idx="1">
                  <c:v>2009</c:v>
                </c:pt>
                <c:pt idx="2">
                  <c:v>2010</c:v>
                </c:pt>
                <c:pt idx="3">
                  <c:v>2011</c:v>
                </c:pt>
                <c:pt idx="4">
                  <c:v>2012</c:v>
                </c:pt>
                <c:pt idx="5">
                  <c:v>2013</c:v>
                </c:pt>
                <c:pt idx="6">
                  <c:v>2014</c:v>
                </c:pt>
              </c:numCache>
            </c:numRef>
          </c:cat>
          <c:val>
            <c:numRef>
              <c:f>'Stanley High'!$L$4:$R$4</c:f>
              <c:numCache>
                <c:formatCode>General</c:formatCode>
                <c:ptCount val="7"/>
                <c:pt idx="0">
                  <c:v>29</c:v>
                </c:pt>
                <c:pt idx="1">
                  <c:v>18</c:v>
                </c:pt>
                <c:pt idx="2">
                  <c:v>14</c:v>
                </c:pt>
                <c:pt idx="3">
                  <c:v>26</c:v>
                </c:pt>
                <c:pt idx="4">
                  <c:v>24</c:v>
                </c:pt>
                <c:pt idx="5">
                  <c:v>17</c:v>
                </c:pt>
                <c:pt idx="6">
                  <c:v>20</c:v>
                </c:pt>
              </c:numCache>
            </c:numRef>
          </c:val>
        </c:ser>
        <c:ser>
          <c:idx val="2"/>
          <c:order val="2"/>
          <c:tx>
            <c:strRef>
              <c:f>'Stanley High'!$K$5</c:f>
              <c:strCache>
                <c:ptCount val="1"/>
                <c:pt idx="0">
                  <c:v>8</c:v>
                </c:pt>
              </c:strCache>
            </c:strRef>
          </c:tx>
          <c:invertIfNegative val="0"/>
          <c:cat>
            <c:numRef>
              <c:f>'Stanley High'!$L$2:$R$2</c:f>
              <c:numCache>
                <c:formatCode>General</c:formatCode>
                <c:ptCount val="7"/>
                <c:pt idx="0">
                  <c:v>2008</c:v>
                </c:pt>
                <c:pt idx="1">
                  <c:v>2009</c:v>
                </c:pt>
                <c:pt idx="2">
                  <c:v>2010</c:v>
                </c:pt>
                <c:pt idx="3">
                  <c:v>2011</c:v>
                </c:pt>
                <c:pt idx="4">
                  <c:v>2012</c:v>
                </c:pt>
                <c:pt idx="5">
                  <c:v>2013</c:v>
                </c:pt>
                <c:pt idx="6">
                  <c:v>2014</c:v>
                </c:pt>
              </c:numCache>
            </c:numRef>
          </c:cat>
          <c:val>
            <c:numRef>
              <c:f>'Stanley High'!$L$5:$R$5</c:f>
              <c:numCache>
                <c:formatCode>General</c:formatCode>
                <c:ptCount val="7"/>
                <c:pt idx="0">
                  <c:v>34</c:v>
                </c:pt>
                <c:pt idx="1">
                  <c:v>27</c:v>
                </c:pt>
                <c:pt idx="2">
                  <c:v>22</c:v>
                </c:pt>
                <c:pt idx="3">
                  <c:v>16</c:v>
                </c:pt>
                <c:pt idx="4">
                  <c:v>27</c:v>
                </c:pt>
                <c:pt idx="5">
                  <c:v>24</c:v>
                </c:pt>
                <c:pt idx="6">
                  <c:v>16</c:v>
                </c:pt>
              </c:numCache>
            </c:numRef>
          </c:val>
        </c:ser>
        <c:ser>
          <c:idx val="3"/>
          <c:order val="3"/>
          <c:tx>
            <c:strRef>
              <c:f>'Stanley High'!$K$6</c:f>
              <c:strCache>
                <c:ptCount val="1"/>
                <c:pt idx="0">
                  <c:v>9</c:v>
                </c:pt>
              </c:strCache>
            </c:strRef>
          </c:tx>
          <c:invertIfNegative val="0"/>
          <c:cat>
            <c:numRef>
              <c:f>'Stanley High'!$L$2:$R$2</c:f>
              <c:numCache>
                <c:formatCode>General</c:formatCode>
                <c:ptCount val="7"/>
                <c:pt idx="0">
                  <c:v>2008</c:v>
                </c:pt>
                <c:pt idx="1">
                  <c:v>2009</c:v>
                </c:pt>
                <c:pt idx="2">
                  <c:v>2010</c:v>
                </c:pt>
                <c:pt idx="3">
                  <c:v>2011</c:v>
                </c:pt>
                <c:pt idx="4">
                  <c:v>2012</c:v>
                </c:pt>
                <c:pt idx="5">
                  <c:v>2013</c:v>
                </c:pt>
                <c:pt idx="6">
                  <c:v>2014</c:v>
                </c:pt>
              </c:numCache>
            </c:numRef>
          </c:cat>
          <c:val>
            <c:numRef>
              <c:f>'Stanley High'!$L$6:$R$6</c:f>
              <c:numCache>
                <c:formatCode>General</c:formatCode>
                <c:ptCount val="7"/>
                <c:pt idx="0">
                  <c:v>27</c:v>
                </c:pt>
                <c:pt idx="1">
                  <c:v>29</c:v>
                </c:pt>
                <c:pt idx="2">
                  <c:v>30</c:v>
                </c:pt>
                <c:pt idx="3">
                  <c:v>22</c:v>
                </c:pt>
                <c:pt idx="4">
                  <c:v>15</c:v>
                </c:pt>
                <c:pt idx="5">
                  <c:v>25</c:v>
                </c:pt>
                <c:pt idx="6">
                  <c:v>25</c:v>
                </c:pt>
              </c:numCache>
            </c:numRef>
          </c:val>
        </c:ser>
        <c:ser>
          <c:idx val="4"/>
          <c:order val="4"/>
          <c:tx>
            <c:strRef>
              <c:f>'Stanley High'!$K$7</c:f>
              <c:strCache>
                <c:ptCount val="1"/>
                <c:pt idx="0">
                  <c:v>10</c:v>
                </c:pt>
              </c:strCache>
            </c:strRef>
          </c:tx>
          <c:invertIfNegative val="0"/>
          <c:cat>
            <c:numRef>
              <c:f>'Stanley High'!$L$2:$R$2</c:f>
              <c:numCache>
                <c:formatCode>General</c:formatCode>
                <c:ptCount val="7"/>
                <c:pt idx="0">
                  <c:v>2008</c:v>
                </c:pt>
                <c:pt idx="1">
                  <c:v>2009</c:v>
                </c:pt>
                <c:pt idx="2">
                  <c:v>2010</c:v>
                </c:pt>
                <c:pt idx="3">
                  <c:v>2011</c:v>
                </c:pt>
                <c:pt idx="4">
                  <c:v>2012</c:v>
                </c:pt>
                <c:pt idx="5">
                  <c:v>2013</c:v>
                </c:pt>
                <c:pt idx="6">
                  <c:v>2014</c:v>
                </c:pt>
              </c:numCache>
            </c:numRef>
          </c:cat>
          <c:val>
            <c:numRef>
              <c:f>'Stanley High'!$L$7:$R$7</c:f>
              <c:numCache>
                <c:formatCode>General</c:formatCode>
                <c:ptCount val="7"/>
                <c:pt idx="0">
                  <c:v>31</c:v>
                </c:pt>
                <c:pt idx="1">
                  <c:v>31</c:v>
                </c:pt>
                <c:pt idx="2">
                  <c:v>30</c:v>
                </c:pt>
                <c:pt idx="3">
                  <c:v>24</c:v>
                </c:pt>
                <c:pt idx="4">
                  <c:v>22</c:v>
                </c:pt>
                <c:pt idx="5">
                  <c:v>16</c:v>
                </c:pt>
                <c:pt idx="6">
                  <c:v>25</c:v>
                </c:pt>
              </c:numCache>
            </c:numRef>
          </c:val>
        </c:ser>
        <c:ser>
          <c:idx val="5"/>
          <c:order val="5"/>
          <c:tx>
            <c:strRef>
              <c:f>'Stanley High'!$K$8</c:f>
              <c:strCache>
                <c:ptCount val="1"/>
                <c:pt idx="0">
                  <c:v>11</c:v>
                </c:pt>
              </c:strCache>
            </c:strRef>
          </c:tx>
          <c:invertIfNegative val="0"/>
          <c:cat>
            <c:numRef>
              <c:f>'Stanley High'!$L$2:$R$2</c:f>
              <c:numCache>
                <c:formatCode>General</c:formatCode>
                <c:ptCount val="7"/>
                <c:pt idx="0">
                  <c:v>2008</c:v>
                </c:pt>
                <c:pt idx="1">
                  <c:v>2009</c:v>
                </c:pt>
                <c:pt idx="2">
                  <c:v>2010</c:v>
                </c:pt>
                <c:pt idx="3">
                  <c:v>2011</c:v>
                </c:pt>
                <c:pt idx="4">
                  <c:v>2012</c:v>
                </c:pt>
                <c:pt idx="5">
                  <c:v>2013</c:v>
                </c:pt>
                <c:pt idx="6">
                  <c:v>2014</c:v>
                </c:pt>
              </c:numCache>
            </c:numRef>
          </c:cat>
          <c:val>
            <c:numRef>
              <c:f>'Stanley High'!$L$8:$R$8</c:f>
              <c:numCache>
                <c:formatCode>General</c:formatCode>
                <c:ptCount val="7"/>
                <c:pt idx="0">
                  <c:v>33</c:v>
                </c:pt>
                <c:pt idx="1">
                  <c:v>32</c:v>
                </c:pt>
                <c:pt idx="2">
                  <c:v>27</c:v>
                </c:pt>
                <c:pt idx="3">
                  <c:v>31</c:v>
                </c:pt>
                <c:pt idx="4">
                  <c:v>26</c:v>
                </c:pt>
                <c:pt idx="5">
                  <c:v>21</c:v>
                </c:pt>
                <c:pt idx="6">
                  <c:v>17</c:v>
                </c:pt>
              </c:numCache>
            </c:numRef>
          </c:val>
        </c:ser>
        <c:ser>
          <c:idx val="6"/>
          <c:order val="6"/>
          <c:tx>
            <c:strRef>
              <c:f>'Stanley High'!$K$9</c:f>
              <c:strCache>
                <c:ptCount val="1"/>
                <c:pt idx="0">
                  <c:v>12</c:v>
                </c:pt>
              </c:strCache>
            </c:strRef>
          </c:tx>
          <c:invertIfNegative val="0"/>
          <c:cat>
            <c:numRef>
              <c:f>'Stanley High'!$L$2:$R$2</c:f>
              <c:numCache>
                <c:formatCode>General</c:formatCode>
                <c:ptCount val="7"/>
                <c:pt idx="0">
                  <c:v>2008</c:v>
                </c:pt>
                <c:pt idx="1">
                  <c:v>2009</c:v>
                </c:pt>
                <c:pt idx="2">
                  <c:v>2010</c:v>
                </c:pt>
                <c:pt idx="3">
                  <c:v>2011</c:v>
                </c:pt>
                <c:pt idx="4">
                  <c:v>2012</c:v>
                </c:pt>
                <c:pt idx="5">
                  <c:v>2013</c:v>
                </c:pt>
                <c:pt idx="6">
                  <c:v>2014</c:v>
                </c:pt>
              </c:numCache>
            </c:numRef>
          </c:cat>
          <c:val>
            <c:numRef>
              <c:f>'Stanley High'!$L$9:$R$9</c:f>
              <c:numCache>
                <c:formatCode>General</c:formatCode>
                <c:ptCount val="7"/>
                <c:pt idx="0">
                  <c:v>25</c:v>
                </c:pt>
                <c:pt idx="1">
                  <c:v>30</c:v>
                </c:pt>
                <c:pt idx="2">
                  <c:v>29</c:v>
                </c:pt>
                <c:pt idx="3">
                  <c:v>27</c:v>
                </c:pt>
                <c:pt idx="4">
                  <c:v>29</c:v>
                </c:pt>
                <c:pt idx="5">
                  <c:v>24</c:v>
                </c:pt>
                <c:pt idx="6">
                  <c:v>24</c:v>
                </c:pt>
              </c:numCache>
            </c:numRef>
          </c:val>
        </c:ser>
        <c:dLbls>
          <c:showLegendKey val="0"/>
          <c:showVal val="0"/>
          <c:showCatName val="0"/>
          <c:showSerName val="0"/>
          <c:showPercent val="0"/>
          <c:showBubbleSize val="0"/>
        </c:dLbls>
        <c:gapWidth val="150"/>
        <c:axId val="132704128"/>
        <c:axId val="132705664"/>
      </c:barChart>
      <c:catAx>
        <c:axId val="132704128"/>
        <c:scaling>
          <c:orientation val="minMax"/>
        </c:scaling>
        <c:delete val="0"/>
        <c:axPos val="b"/>
        <c:numFmt formatCode="General" sourceLinked="1"/>
        <c:majorTickMark val="out"/>
        <c:minorTickMark val="none"/>
        <c:tickLblPos val="nextTo"/>
        <c:crossAx val="132705664"/>
        <c:crosses val="autoZero"/>
        <c:auto val="1"/>
        <c:lblAlgn val="ctr"/>
        <c:lblOffset val="100"/>
        <c:noMultiLvlLbl val="0"/>
      </c:catAx>
      <c:valAx>
        <c:axId val="132705664"/>
        <c:scaling>
          <c:orientation val="minMax"/>
          <c:max val="50"/>
        </c:scaling>
        <c:delete val="0"/>
        <c:axPos val="l"/>
        <c:majorGridlines/>
        <c:numFmt formatCode="General" sourceLinked="1"/>
        <c:majorTickMark val="out"/>
        <c:minorTickMark val="none"/>
        <c:tickLblPos val="nextTo"/>
        <c:crossAx val="132704128"/>
        <c:crosses val="autoZero"/>
        <c:crossBetween val="between"/>
        <c:majorUnit val="5"/>
      </c:valAx>
      <c:dTable>
        <c:showHorzBorder val="1"/>
        <c:showVertBorder val="1"/>
        <c:showOutline val="1"/>
        <c:showKeys val="1"/>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2729658792651E-2"/>
          <c:y val="0.19480351414406533"/>
          <c:w val="0.88337270341207352"/>
          <c:h val="0.68921660834062404"/>
        </c:manualLayout>
      </c:layout>
      <c:lineChart>
        <c:grouping val="standard"/>
        <c:varyColors val="0"/>
        <c:ser>
          <c:idx val="0"/>
          <c:order val="0"/>
          <c:tx>
            <c:strRef>
              <c:f>'Stanley High'!$B$16</c:f>
              <c:strCache>
                <c:ptCount val="1"/>
                <c:pt idx="0">
                  <c:v>Year</c:v>
                </c:pt>
              </c:strCache>
            </c:strRef>
          </c:tx>
          <c:marker>
            <c:symbol val="none"/>
          </c:marker>
          <c:cat>
            <c:numLit>
              <c:formatCode>General</c:formatCode>
              <c:ptCount val="6"/>
              <c:pt idx="0">
                <c:v>2012</c:v>
              </c:pt>
              <c:pt idx="1">
                <c:v>2013</c:v>
              </c:pt>
              <c:pt idx="2">
                <c:v>2014</c:v>
              </c:pt>
              <c:pt idx="3">
                <c:v>2015</c:v>
              </c:pt>
              <c:pt idx="4">
                <c:v>2016</c:v>
              </c:pt>
              <c:pt idx="5">
                <c:v>2017</c:v>
              </c:pt>
            </c:numLit>
          </c:cat>
          <c:val>
            <c:numRef>
              <c:f>'Stanley High'!$B$17:$B$22</c:f>
              <c:numCache>
                <c:formatCode>General</c:formatCode>
                <c:ptCount val="6"/>
                <c:pt idx="0">
                  <c:v>2012</c:v>
                </c:pt>
                <c:pt idx="1">
                  <c:v>2013</c:v>
                </c:pt>
                <c:pt idx="2">
                  <c:v>2014</c:v>
                </c:pt>
                <c:pt idx="3">
                  <c:v>2015</c:v>
                </c:pt>
                <c:pt idx="4">
                  <c:v>2016</c:v>
                </c:pt>
                <c:pt idx="5">
                  <c:v>2017</c:v>
                </c:pt>
              </c:numCache>
            </c:numRef>
          </c:val>
          <c:smooth val="0"/>
        </c:ser>
        <c:ser>
          <c:idx val="1"/>
          <c:order val="1"/>
          <c:tx>
            <c:strRef>
              <c:f>'Stanley High'!$C$16</c:f>
              <c:strCache>
                <c:ptCount val="1"/>
                <c:pt idx="0">
                  <c:v>Students</c:v>
                </c:pt>
              </c:strCache>
            </c:strRef>
          </c:tx>
          <c:marker>
            <c:symbol val="none"/>
          </c:marker>
          <c:dLbls>
            <c:txPr>
              <a:bodyPr/>
              <a:lstStyle/>
              <a:p>
                <a:pPr>
                  <a:defRPr sz="1200"/>
                </a:pPr>
                <a:endParaRPr lang="en-US"/>
              </a:p>
            </c:txPr>
            <c:dLblPos val="t"/>
            <c:showLegendKey val="0"/>
            <c:showVal val="1"/>
            <c:showCatName val="0"/>
            <c:showSerName val="0"/>
            <c:showPercent val="0"/>
            <c:showBubbleSize val="0"/>
            <c:showLeaderLines val="0"/>
          </c:dLbls>
          <c:cat>
            <c:numLit>
              <c:formatCode>General</c:formatCode>
              <c:ptCount val="6"/>
              <c:pt idx="0">
                <c:v>2012</c:v>
              </c:pt>
              <c:pt idx="1">
                <c:v>2013</c:v>
              </c:pt>
              <c:pt idx="2">
                <c:v>2014</c:v>
              </c:pt>
              <c:pt idx="3">
                <c:v>2015</c:v>
              </c:pt>
              <c:pt idx="4">
                <c:v>2016</c:v>
              </c:pt>
              <c:pt idx="5">
                <c:v>2017</c:v>
              </c:pt>
            </c:numLit>
          </c:cat>
          <c:val>
            <c:numRef>
              <c:f>'Stanley High'!$C$17:$C$22</c:f>
              <c:numCache>
                <c:formatCode>General</c:formatCode>
                <c:ptCount val="6"/>
                <c:pt idx="0">
                  <c:v>161</c:v>
                </c:pt>
                <c:pt idx="1">
                  <c:v>147</c:v>
                </c:pt>
                <c:pt idx="2">
                  <c:v>148</c:v>
                </c:pt>
                <c:pt idx="3">
                  <c:v>146</c:v>
                </c:pt>
                <c:pt idx="4">
                  <c:v>153</c:v>
                </c:pt>
                <c:pt idx="5">
                  <c:v>142</c:v>
                </c:pt>
              </c:numCache>
            </c:numRef>
          </c:val>
          <c:smooth val="0"/>
        </c:ser>
        <c:dLbls>
          <c:showLegendKey val="0"/>
          <c:showVal val="0"/>
          <c:showCatName val="0"/>
          <c:showSerName val="0"/>
          <c:showPercent val="0"/>
          <c:showBubbleSize val="0"/>
        </c:dLbls>
        <c:marker val="1"/>
        <c:smooth val="0"/>
        <c:axId val="132301568"/>
        <c:axId val="132303104"/>
      </c:lineChart>
      <c:catAx>
        <c:axId val="132301568"/>
        <c:scaling>
          <c:orientation val="minMax"/>
        </c:scaling>
        <c:delete val="0"/>
        <c:axPos val="b"/>
        <c:numFmt formatCode="General" sourceLinked="1"/>
        <c:majorTickMark val="out"/>
        <c:minorTickMark val="none"/>
        <c:tickLblPos val="nextTo"/>
        <c:crossAx val="132303104"/>
        <c:crosses val="autoZero"/>
        <c:auto val="1"/>
        <c:lblAlgn val="ctr"/>
        <c:lblOffset val="100"/>
        <c:noMultiLvlLbl val="0"/>
      </c:catAx>
      <c:valAx>
        <c:axId val="132303104"/>
        <c:scaling>
          <c:orientation val="minMax"/>
          <c:max val="180"/>
          <c:min val="0"/>
        </c:scaling>
        <c:delete val="0"/>
        <c:axPos val="l"/>
        <c:majorGridlines/>
        <c:numFmt formatCode="General" sourceLinked="1"/>
        <c:majorTickMark val="out"/>
        <c:minorTickMark val="none"/>
        <c:tickLblPos val="nextTo"/>
        <c:txPr>
          <a:bodyPr/>
          <a:lstStyle/>
          <a:p>
            <a:pPr>
              <a:defRPr sz="1400"/>
            </a:pPr>
            <a:endParaRPr lang="en-US"/>
          </a:p>
        </c:txPr>
        <c:crossAx val="132301568"/>
        <c:crosses val="autoZero"/>
        <c:crossBetween val="between"/>
        <c:majorUnit val="20"/>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0.81481</cdr:x>
      <cdr:y>0.25254</cdr:y>
    </cdr:from>
    <cdr:to>
      <cdr:x>0.97222</cdr:x>
      <cdr:y>0.30305</cdr:y>
    </cdr:to>
    <cdr:sp macro="" textlink="">
      <cdr:nvSpPr>
        <cdr:cNvPr id="5" name="TextBox 4"/>
        <cdr:cNvSpPr txBox="1"/>
      </cdr:nvSpPr>
      <cdr:spPr>
        <a:xfrm xmlns:a="http://schemas.openxmlformats.org/drawingml/2006/main">
          <a:off x="6705600" y="1143000"/>
          <a:ext cx="1295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0.7963</cdr:x>
      <cdr:y>0.25254</cdr:y>
    </cdr:from>
    <cdr:to>
      <cdr:x>0.98148</cdr:x>
      <cdr:y>0.30305</cdr:y>
    </cdr:to>
    <cdr:sp macro="" textlink="">
      <cdr:nvSpPr>
        <cdr:cNvPr id="6" name="TextBox 5"/>
        <cdr:cNvSpPr txBox="1"/>
      </cdr:nvSpPr>
      <cdr:spPr>
        <a:xfrm xmlns:a="http://schemas.openxmlformats.org/drawingml/2006/main">
          <a:off x="6553200" y="1143000"/>
          <a:ext cx="1524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0.78704</cdr:x>
      <cdr:y>0.26938</cdr:y>
    </cdr:from>
    <cdr:to>
      <cdr:x>0.99074</cdr:x>
      <cdr:y>0.33672</cdr:y>
    </cdr:to>
    <cdr:sp macro="" textlink="">
      <cdr:nvSpPr>
        <cdr:cNvPr id="7" name="TextBox 6"/>
        <cdr:cNvSpPr txBox="1"/>
      </cdr:nvSpPr>
      <cdr:spPr>
        <a:xfrm xmlns:a="http://schemas.openxmlformats.org/drawingml/2006/main">
          <a:off x="6477000" y="1219200"/>
          <a:ext cx="167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0.83333</cdr:x>
      <cdr:y>0.26938</cdr:y>
    </cdr:from>
    <cdr:to>
      <cdr:x>0.98148</cdr:x>
      <cdr:y>0.33672</cdr:y>
    </cdr:to>
    <cdr:sp macro="" textlink="">
      <cdr:nvSpPr>
        <cdr:cNvPr id="8" name="TextBox 7"/>
        <cdr:cNvSpPr txBox="1"/>
      </cdr:nvSpPr>
      <cdr:spPr>
        <a:xfrm xmlns:a="http://schemas.openxmlformats.org/drawingml/2006/main">
          <a:off x="6858000" y="1219200"/>
          <a:ext cx="1219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0.66667</cdr:x>
      <cdr:y>0.06734</cdr:y>
    </cdr:from>
    <cdr:to>
      <cdr:x>0.98148</cdr:x>
      <cdr:y>0.11785</cdr:y>
    </cdr:to>
    <cdr:sp macro="" textlink="">
      <cdr:nvSpPr>
        <cdr:cNvPr id="4" name="TextBox 3"/>
        <cdr:cNvSpPr txBox="1"/>
      </cdr:nvSpPr>
      <cdr:spPr>
        <a:xfrm xmlns:a="http://schemas.openxmlformats.org/drawingml/2006/main">
          <a:off x="5486400" y="304800"/>
          <a:ext cx="2590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CD81D62-2017-480B-99BD-FF91D7D6C6C4}" type="datetimeFigureOut">
              <a:rPr lang="en-US" smtClean="0"/>
              <a:pPr/>
              <a:t>3/19/2015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5DF6CB3C-891C-4FB5-ADB8-F7315D2357A5}" type="slidenum">
              <a:rPr lang="en-CA" smtClean="0"/>
              <a:pPr/>
              <a:t>‹#›</a:t>
            </a:fld>
            <a:endParaRPr lang="en-CA"/>
          </a:p>
        </p:txBody>
      </p:sp>
    </p:spTree>
    <p:extLst>
      <p:ext uri="{BB962C8B-B14F-4D97-AF65-F5344CB8AC3E}">
        <p14:creationId xmlns:p14="http://schemas.microsoft.com/office/powerpoint/2010/main" val="4034558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CF807109-FE87-5442-AE55-FC8C2149F05A}" type="datetimeFigureOut">
              <a:rPr lang="en-US" smtClean="0"/>
              <a:pPr/>
              <a:t>3/19/2015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6D9D5DD-0AE0-8748-8E7B-38C8000B738F}" type="slidenum">
              <a:rPr lang="en-US" smtClean="0"/>
              <a:pPr/>
              <a:t>‹#›</a:t>
            </a:fld>
            <a:endParaRPr lang="en-US" dirty="0"/>
          </a:p>
        </p:txBody>
      </p:sp>
    </p:spTree>
    <p:extLst>
      <p:ext uri="{BB962C8B-B14F-4D97-AF65-F5344CB8AC3E}">
        <p14:creationId xmlns:p14="http://schemas.microsoft.com/office/powerpoint/2010/main" val="3202974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what “sustainability” means.</a:t>
            </a:r>
          </a:p>
          <a:p>
            <a:pPr lvl="0">
              <a:buFont typeface="Arial" pitchFamily="34" charset="0"/>
              <a:buChar char="•"/>
            </a:pPr>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49</a:t>
            </a:fld>
            <a:endParaRPr lang="en-US" dirty="0"/>
          </a:p>
        </p:txBody>
      </p:sp>
    </p:spTree>
    <p:extLst>
      <p:ext uri="{BB962C8B-B14F-4D97-AF65-F5344CB8AC3E}">
        <p14:creationId xmlns:p14="http://schemas.microsoft.com/office/powerpoint/2010/main" val="427941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64</a:t>
            </a:fld>
            <a:endParaRPr lang="en-US" dirty="0"/>
          </a:p>
        </p:txBody>
      </p:sp>
    </p:spTree>
    <p:extLst>
      <p:ext uri="{BB962C8B-B14F-4D97-AF65-F5344CB8AC3E}">
        <p14:creationId xmlns:p14="http://schemas.microsoft.com/office/powerpoint/2010/main" val="72957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83</a:t>
            </a:fld>
            <a:endParaRPr lang="en-US" dirty="0"/>
          </a:p>
        </p:txBody>
      </p:sp>
    </p:spTree>
    <p:extLst>
      <p:ext uri="{BB962C8B-B14F-4D97-AF65-F5344CB8AC3E}">
        <p14:creationId xmlns:p14="http://schemas.microsoft.com/office/powerpoint/2010/main" val="143665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what “sustainability” means:</a:t>
            </a:r>
          </a:p>
        </p:txBody>
      </p:sp>
      <p:sp>
        <p:nvSpPr>
          <p:cNvPr id="4" name="Slide Number Placeholder 3"/>
          <p:cNvSpPr>
            <a:spLocks noGrp="1"/>
          </p:cNvSpPr>
          <p:nvPr>
            <p:ph type="sldNum" sz="quarter" idx="10"/>
          </p:nvPr>
        </p:nvSpPr>
        <p:spPr/>
        <p:txBody>
          <a:bodyPr/>
          <a:lstStyle/>
          <a:p>
            <a:fld id="{36D9D5DD-0AE0-8748-8E7B-38C8000B738F}" type="slidenum">
              <a:rPr lang="en-US" smtClean="0"/>
              <a:pPr/>
              <a:t>84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what “sustainability” means:</a:t>
            </a:r>
          </a:p>
        </p:txBody>
      </p:sp>
      <p:sp>
        <p:nvSpPr>
          <p:cNvPr id="4" name="Slide Number Placeholder 3"/>
          <p:cNvSpPr>
            <a:spLocks noGrp="1"/>
          </p:cNvSpPr>
          <p:nvPr>
            <p:ph type="sldNum" sz="quarter" idx="10"/>
          </p:nvPr>
        </p:nvSpPr>
        <p:spPr/>
        <p:txBody>
          <a:bodyPr/>
          <a:lstStyle/>
          <a:p>
            <a:fld id="{36D9D5DD-0AE0-8748-8E7B-38C8000B738F}" type="slidenum">
              <a:rPr lang="en-US" smtClean="0"/>
              <a:pPr/>
              <a:t>85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what “sustainability” means:</a:t>
            </a:r>
          </a:p>
        </p:txBody>
      </p:sp>
      <p:sp>
        <p:nvSpPr>
          <p:cNvPr id="4" name="Slide Number Placeholder 3"/>
          <p:cNvSpPr>
            <a:spLocks noGrp="1"/>
          </p:cNvSpPr>
          <p:nvPr>
            <p:ph type="sldNum" sz="quarter" idx="10"/>
          </p:nvPr>
        </p:nvSpPr>
        <p:spPr/>
        <p:txBody>
          <a:bodyPr/>
          <a:lstStyle/>
          <a:p>
            <a:fld id="{36D9D5DD-0AE0-8748-8E7B-38C8000B738F}" type="slidenum">
              <a:rPr lang="en-US" smtClean="0"/>
              <a:pPr/>
              <a:t>86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what “sustainability” means:</a:t>
            </a:r>
          </a:p>
        </p:txBody>
      </p:sp>
      <p:sp>
        <p:nvSpPr>
          <p:cNvPr id="4" name="Slide Number Placeholder 3"/>
          <p:cNvSpPr>
            <a:spLocks noGrp="1"/>
          </p:cNvSpPr>
          <p:nvPr>
            <p:ph type="sldNum" sz="quarter" idx="10"/>
          </p:nvPr>
        </p:nvSpPr>
        <p:spPr/>
        <p:txBody>
          <a:bodyPr/>
          <a:lstStyle/>
          <a:p>
            <a:fld id="{36D9D5DD-0AE0-8748-8E7B-38C8000B738F}" type="slidenum">
              <a:rPr lang="en-US" smtClean="0"/>
              <a:pPr/>
              <a:t>87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what “sustainability” means:</a:t>
            </a:r>
          </a:p>
        </p:txBody>
      </p:sp>
      <p:sp>
        <p:nvSpPr>
          <p:cNvPr id="4" name="Slide Number Placeholder 3"/>
          <p:cNvSpPr>
            <a:spLocks noGrp="1"/>
          </p:cNvSpPr>
          <p:nvPr>
            <p:ph type="sldNum" sz="quarter" idx="10"/>
          </p:nvPr>
        </p:nvSpPr>
        <p:spPr/>
        <p:txBody>
          <a:bodyPr/>
          <a:lstStyle/>
          <a:p>
            <a:fld id="{36D9D5DD-0AE0-8748-8E7B-38C8000B738F}" type="slidenum">
              <a:rPr lang="en-US" smtClean="0"/>
              <a:pPr/>
              <a:t>88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89</a:t>
            </a:fld>
            <a:endParaRPr lang="en-US" dirty="0"/>
          </a:p>
        </p:txBody>
      </p:sp>
    </p:spTree>
    <p:extLst>
      <p:ext uri="{BB962C8B-B14F-4D97-AF65-F5344CB8AC3E}">
        <p14:creationId xmlns:p14="http://schemas.microsoft.com/office/powerpoint/2010/main" val="164484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90</a:t>
            </a:fld>
            <a:endParaRPr lang="en-US" dirty="0"/>
          </a:p>
        </p:txBody>
      </p:sp>
    </p:spTree>
    <p:extLst>
      <p:ext uri="{BB962C8B-B14F-4D97-AF65-F5344CB8AC3E}">
        <p14:creationId xmlns:p14="http://schemas.microsoft.com/office/powerpoint/2010/main" val="422261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5</a:t>
            </a:fld>
            <a:endParaRPr lang="en-US" dirty="0"/>
          </a:p>
        </p:txBody>
      </p:sp>
    </p:spTree>
    <p:extLst>
      <p:ext uri="{BB962C8B-B14F-4D97-AF65-F5344CB8AC3E}">
        <p14:creationId xmlns:p14="http://schemas.microsoft.com/office/powerpoint/2010/main" val="316428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14</a:t>
            </a:fld>
            <a:endParaRPr lang="en-US" dirty="0"/>
          </a:p>
        </p:txBody>
      </p:sp>
    </p:spTree>
    <p:extLst>
      <p:ext uri="{BB962C8B-B14F-4D97-AF65-F5344CB8AC3E}">
        <p14:creationId xmlns:p14="http://schemas.microsoft.com/office/powerpoint/2010/main" val="344911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D9D5DD-0AE0-8748-8E7B-38C8000B738F}" type="slidenum">
              <a:rPr lang="en-US" smtClean="0"/>
              <a:pPr/>
              <a:t>34</a:t>
            </a:fld>
            <a:endParaRPr lang="en-US" dirty="0"/>
          </a:p>
        </p:txBody>
      </p:sp>
    </p:spTree>
    <p:extLst>
      <p:ext uri="{BB962C8B-B14F-4D97-AF65-F5344CB8AC3E}">
        <p14:creationId xmlns:p14="http://schemas.microsoft.com/office/powerpoint/2010/main" val="63083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36</a:t>
            </a:fld>
            <a:endParaRPr lang="en-US" dirty="0"/>
          </a:p>
        </p:txBody>
      </p:sp>
    </p:spTree>
    <p:extLst>
      <p:ext uri="{BB962C8B-B14F-4D97-AF65-F5344CB8AC3E}">
        <p14:creationId xmlns:p14="http://schemas.microsoft.com/office/powerpoint/2010/main" val="398870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37</a:t>
            </a:fld>
            <a:endParaRPr lang="en-US" dirty="0"/>
          </a:p>
        </p:txBody>
      </p:sp>
    </p:spTree>
    <p:extLst>
      <p:ext uri="{BB962C8B-B14F-4D97-AF65-F5344CB8AC3E}">
        <p14:creationId xmlns:p14="http://schemas.microsoft.com/office/powerpoint/2010/main" val="398870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39</a:t>
            </a:fld>
            <a:endParaRPr lang="en-US" dirty="0"/>
          </a:p>
        </p:txBody>
      </p:sp>
    </p:spTree>
    <p:extLst>
      <p:ext uri="{BB962C8B-B14F-4D97-AF65-F5344CB8AC3E}">
        <p14:creationId xmlns:p14="http://schemas.microsoft.com/office/powerpoint/2010/main" val="155694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40</a:t>
            </a:fld>
            <a:endParaRPr lang="en-US" dirty="0"/>
          </a:p>
        </p:txBody>
      </p:sp>
    </p:spTree>
    <p:extLst>
      <p:ext uri="{BB962C8B-B14F-4D97-AF65-F5344CB8AC3E}">
        <p14:creationId xmlns:p14="http://schemas.microsoft.com/office/powerpoint/2010/main" val="74372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45</a:t>
            </a:fld>
            <a:endParaRPr lang="en-US" dirty="0"/>
          </a:p>
        </p:txBody>
      </p:sp>
    </p:spTree>
    <p:extLst>
      <p:ext uri="{BB962C8B-B14F-4D97-AF65-F5344CB8AC3E}">
        <p14:creationId xmlns:p14="http://schemas.microsoft.com/office/powerpoint/2010/main" val="303848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2BFF8774-BFBF-4191-9325-1FA1A8856276}" type="datetime1">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9C144D8-764C-433D-A2CE-78655E0D6530}" type="datetime1">
              <a:rPr lang="en-US" smtClean="0"/>
              <a:t>3/19/2015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52FB3C7-D4EB-4FDC-BC5C-41E36BA9F861}" type="datetime1">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B623EE7-C5D4-4610-9F17-6B52035FC1A9}" type="datetime1">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7F7A72A-4ED6-474D-AB55-E51F53F47CBD}" type="datetime1">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279398AF-51EF-4856-8F3A-7FFD8A7075DB}" type="datetime1">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AAD421D-DC3A-4749-AC91-F30517CB1C19}" type="datetime1">
              <a:rPr lang="en-US" smtClean="0"/>
              <a:t>3/19/2015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8F9914A-5453-4366-900F-0C92C757FDAD}" type="datetime1">
              <a:rPr lang="en-US" smtClean="0"/>
              <a:t>3/19/2015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11FD73A-4327-4A1F-9EFE-B70EA4E32217}" type="datetime1">
              <a:rPr lang="en-US" smtClean="0"/>
              <a:t>3/19/2015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9B9EF20-69FF-44CA-A54E-FEFC4E595B8A}" type="datetime1">
              <a:rPr lang="en-US" smtClean="0"/>
              <a:t>3/19/2015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0F736-46A7-4655-BB6C-1E4903BCB84A}" type="datetime1">
              <a:rPr lang="en-US" smtClean="0"/>
              <a:t>3/19/2015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B60C77-6CAF-40C1-9FB3-37A0EA98BEC9}" type="datetime1">
              <a:rPr lang="en-US" smtClean="0"/>
              <a:t>3/19/2015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04D9A5C-C6CF-45E2-8955-4BE9FD17565D}" type="datetime1">
              <a:rPr lang="en-US" smtClean="0"/>
              <a:t>3/19/2015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ceaa-acee.gc.ca/050/documents-eng.cfm?evaluation=63169"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gnb.ca/"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2909"/>
            <a:ext cx="9144000" cy="1888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773903"/>
            <a:ext cx="9144000" cy="1815152"/>
          </a:xfrm>
          <a:solidFill>
            <a:schemeClr val="bg1"/>
          </a:solidFill>
        </p:spPr>
        <p:txBody>
          <a:bodyPr/>
          <a:lstStyle/>
          <a:p>
            <a:r>
              <a:rPr lang="en-US" sz="3200" b="1" u="sng" dirty="0" smtClean="0">
                <a:latin typeface="Arial Rounded MT Bold" pitchFamily="34" charset="0"/>
                <a:cs typeface="Baskerville"/>
              </a:rPr>
              <a:t/>
            </a:r>
            <a:br>
              <a:rPr lang="en-US" sz="3200" b="1" u="sng" dirty="0" smtClean="0">
                <a:latin typeface="Arial Rounded MT Bold" pitchFamily="34" charset="0"/>
                <a:cs typeface="Baskerville"/>
              </a:rPr>
            </a:br>
            <a:r>
              <a:rPr lang="en-US" sz="3200" b="1" u="sng" dirty="0">
                <a:latin typeface="Arial Rounded MT Bold" pitchFamily="34" charset="0"/>
                <a:cs typeface="Baskerville"/>
              </a:rPr>
              <a:t/>
            </a:r>
            <a:br>
              <a:rPr lang="en-US" sz="3200" b="1" u="sng" dirty="0">
                <a:latin typeface="Arial Rounded MT Bold" pitchFamily="34" charset="0"/>
                <a:cs typeface="Baskerville"/>
              </a:rPr>
            </a:br>
            <a:r>
              <a:rPr lang="en-US" sz="3200" b="1" u="sng" dirty="0" smtClean="0">
                <a:latin typeface="Arial Rounded MT Bold" pitchFamily="34" charset="0"/>
                <a:cs typeface="Baskerville"/>
              </a:rPr>
              <a:t/>
            </a:r>
            <a:br>
              <a:rPr lang="en-US" sz="3200" b="1" u="sng" dirty="0" smtClean="0">
                <a:latin typeface="Arial Rounded MT Bold" pitchFamily="34" charset="0"/>
                <a:cs typeface="Baskerville"/>
              </a:rPr>
            </a:br>
            <a:r>
              <a:rPr lang="en-US" sz="3200" b="1" dirty="0" smtClean="0">
                <a:latin typeface="Arial Rounded MT Bold" pitchFamily="34" charset="0"/>
                <a:cs typeface="Baskerville"/>
              </a:rPr>
              <a:t>Sustainability </a:t>
            </a:r>
            <a:r>
              <a:rPr lang="en-US" sz="3200" b="1" dirty="0">
                <a:latin typeface="Arial Rounded MT Bold" pitchFamily="34" charset="0"/>
                <a:cs typeface="Baskerville"/>
              </a:rPr>
              <a:t>Study </a:t>
            </a:r>
            <a:r>
              <a:rPr lang="en-US" sz="3200" b="1" dirty="0" smtClean="0">
                <a:latin typeface="Arial Rounded MT Bold" pitchFamily="34" charset="0"/>
                <a:cs typeface="Baskerville"/>
              </a:rPr>
              <a:t>of</a:t>
            </a:r>
            <a:br>
              <a:rPr lang="en-US" sz="3200" b="1" dirty="0" smtClean="0">
                <a:latin typeface="Arial Rounded MT Bold" pitchFamily="34" charset="0"/>
                <a:cs typeface="Baskerville"/>
              </a:rPr>
            </a:br>
            <a:r>
              <a:rPr lang="en-US" sz="3200" b="1" dirty="0" smtClean="0">
                <a:latin typeface="Arial Rounded MT Bold" pitchFamily="34" charset="0"/>
                <a:cs typeface="Baskerville"/>
              </a:rPr>
              <a:t> </a:t>
            </a:r>
            <a:r>
              <a:rPr lang="en-US" sz="3200" b="1" dirty="0" smtClean="0">
                <a:solidFill>
                  <a:srgbClr val="0000FF"/>
                </a:solidFill>
                <a:latin typeface="Arial Rounded MT Bold" pitchFamily="34" charset="0"/>
                <a:cs typeface="Baskerville"/>
              </a:rPr>
              <a:t>Stanley </a:t>
            </a:r>
            <a:r>
              <a:rPr lang="en-US" sz="3200" b="1" dirty="0">
                <a:solidFill>
                  <a:srgbClr val="0000FF"/>
                </a:solidFill>
                <a:latin typeface="Arial Rounded MT Bold" pitchFamily="34" charset="0"/>
                <a:cs typeface="Baskerville"/>
              </a:rPr>
              <a:t>Elementary School </a:t>
            </a:r>
            <a:r>
              <a:rPr lang="en-US" sz="3200" b="1" dirty="0" smtClean="0">
                <a:latin typeface="Arial Rounded MT Bold" pitchFamily="34" charset="0"/>
                <a:cs typeface="Baskerville"/>
              </a:rPr>
              <a:t>&amp;</a:t>
            </a:r>
            <a:br>
              <a:rPr lang="en-US" sz="3200" b="1" dirty="0" smtClean="0">
                <a:latin typeface="Arial Rounded MT Bold" pitchFamily="34" charset="0"/>
                <a:cs typeface="Baskerville"/>
              </a:rPr>
            </a:br>
            <a:r>
              <a:rPr lang="en-US" sz="3200" b="1" dirty="0" smtClean="0">
                <a:solidFill>
                  <a:srgbClr val="0000FF"/>
                </a:solidFill>
                <a:latin typeface="Arial Rounded MT Bold" pitchFamily="34" charset="0"/>
                <a:cs typeface="Baskerville"/>
              </a:rPr>
              <a:t>Stanley High School</a:t>
            </a:r>
            <a:endParaRPr lang="en-US" sz="4000" b="1" dirty="0">
              <a:solidFill>
                <a:srgbClr val="0000FF"/>
              </a:solidFill>
              <a:latin typeface="Arial Rounded MT Bold" pitchFamily="34" charset="0"/>
              <a:cs typeface="Baskerville"/>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873" y="4074929"/>
            <a:ext cx="3442004" cy="249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6065" y="4263657"/>
            <a:ext cx="4723850" cy="230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55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10</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1"/>
          <p:cNvSpPr>
            <a:spLocks noGrp="1"/>
          </p:cNvSpPr>
          <p:nvPr>
            <p:ph type="title"/>
          </p:nvPr>
        </p:nvSpPr>
        <p:spPr>
          <a:xfrm>
            <a:off x="457200" y="808102"/>
            <a:ext cx="8229600" cy="732466"/>
          </a:xfrm>
        </p:spPr>
        <p:txBody>
          <a:bodyPr/>
          <a:lstStyle/>
          <a:p>
            <a:r>
              <a:rPr lang="en-US" sz="3200" dirty="0" smtClean="0">
                <a:solidFill>
                  <a:schemeClr val="tx1"/>
                </a:solidFill>
                <a:latin typeface="Arial Rounded MT Bold" pitchFamily="34" charset="0"/>
              </a:rPr>
              <a:t>Stanley High School Enrolment</a:t>
            </a:r>
            <a:endParaRPr lang="en-US" sz="3200" dirty="0">
              <a:solidFill>
                <a:schemeClr val="tx1"/>
              </a:solidFill>
              <a:latin typeface="Arial Rounded MT Bold"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369517652"/>
              </p:ext>
            </p:extLst>
          </p:nvPr>
        </p:nvGraphicFramePr>
        <p:xfrm>
          <a:off x="315310" y="1749705"/>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3105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11</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1"/>
          <p:cNvSpPr>
            <a:spLocks noGrp="1"/>
          </p:cNvSpPr>
          <p:nvPr>
            <p:ph type="title"/>
          </p:nvPr>
        </p:nvSpPr>
        <p:spPr>
          <a:xfrm>
            <a:off x="457200" y="800219"/>
            <a:ext cx="8229600" cy="1043207"/>
          </a:xfrm>
        </p:spPr>
        <p:txBody>
          <a:bodyPr>
            <a:noAutofit/>
          </a:bodyPr>
          <a:lstStyle/>
          <a:p>
            <a:r>
              <a:rPr lang="en-US" sz="3200" dirty="0" smtClean="0">
                <a:solidFill>
                  <a:schemeClr val="tx1"/>
                </a:solidFill>
                <a:latin typeface="Arial Rounded MT Bold" pitchFamily="34" charset="0"/>
              </a:rPr>
              <a:t>Enrolment by Grade Level</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 Stanley High School</a:t>
            </a:r>
            <a:endParaRPr lang="en-US" sz="3200" dirty="0">
              <a:solidFill>
                <a:schemeClr val="tx1"/>
              </a:solidFill>
              <a:latin typeface="Arial Rounded MT Bold"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665213033"/>
              </p:ext>
            </p:extLst>
          </p:nvPr>
        </p:nvGraphicFramePr>
        <p:xfrm>
          <a:off x="228600" y="1962807"/>
          <a:ext cx="8610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503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12</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1"/>
          <p:cNvSpPr>
            <a:spLocks noGrp="1"/>
          </p:cNvSpPr>
          <p:nvPr>
            <p:ph type="title"/>
          </p:nvPr>
        </p:nvSpPr>
        <p:spPr>
          <a:xfrm>
            <a:off x="457200" y="989405"/>
            <a:ext cx="8229600" cy="1017529"/>
          </a:xfrm>
        </p:spPr>
        <p:txBody>
          <a:bodyPr/>
          <a:lstStyle/>
          <a:p>
            <a:r>
              <a:rPr lang="en-US" sz="3200" dirty="0">
                <a:solidFill>
                  <a:schemeClr val="tx1"/>
                </a:solidFill>
                <a:latin typeface="Arial Rounded MT Bold" pitchFamily="34" charset="0"/>
              </a:rPr>
              <a:t>Projected Enrolment </a:t>
            </a:r>
            <a:r>
              <a:rPr lang="en-US" sz="3200" dirty="0" smtClean="0">
                <a:solidFill>
                  <a:schemeClr val="tx1"/>
                </a:solidFill>
                <a:latin typeface="Arial Rounded MT Bold" pitchFamily="34" charset="0"/>
              </a:rPr>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a:t>
            </a:r>
            <a:r>
              <a:rPr lang="en-US" sz="3200" dirty="0">
                <a:solidFill>
                  <a:schemeClr val="tx1"/>
                </a:solidFill>
                <a:latin typeface="Arial Rounded MT Bold" pitchFamily="34" charset="0"/>
              </a:rPr>
              <a:t>High School </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40014873"/>
              </p:ext>
            </p:extLst>
          </p:nvPr>
        </p:nvGraphicFramePr>
        <p:xfrm>
          <a:off x="299545" y="1872927"/>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01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13</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1"/>
          <p:cNvSpPr>
            <a:spLocks noGrp="1"/>
          </p:cNvSpPr>
          <p:nvPr>
            <p:ph type="title"/>
          </p:nvPr>
        </p:nvSpPr>
        <p:spPr>
          <a:xfrm>
            <a:off x="457200" y="957875"/>
            <a:ext cx="8229600" cy="1043089"/>
          </a:xfrm>
        </p:spPr>
        <p:txBody>
          <a:bodyPr/>
          <a:lstStyle/>
          <a:p>
            <a:r>
              <a:rPr lang="en-US" sz="3200" dirty="0" smtClean="0">
                <a:solidFill>
                  <a:schemeClr val="tx1"/>
                </a:solidFill>
                <a:latin typeface="Arial Rounded MT Bold" pitchFamily="34" charset="0"/>
              </a:rPr>
              <a:t>Functional Capacity</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 School</a:t>
            </a:r>
            <a:endParaRPr lang="en-US" sz="3200" dirty="0">
              <a:solidFill>
                <a:schemeClr val="tx1"/>
              </a:solidFill>
              <a:latin typeface="Arial Rounded MT Bold"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680224243"/>
              </p:ext>
            </p:extLst>
          </p:nvPr>
        </p:nvGraphicFramePr>
        <p:xfrm>
          <a:off x="457200" y="2496207"/>
          <a:ext cx="7848601" cy="2458277"/>
        </p:xfrm>
        <a:graphic>
          <a:graphicData uri="http://schemas.openxmlformats.org/drawingml/2006/table">
            <a:tbl>
              <a:tblPr>
                <a:tableStyleId>{5C22544A-7EE6-4342-B048-85BDC9FD1C3A}</a:tableStyleId>
              </a:tblPr>
              <a:tblGrid>
                <a:gridCol w="2616200"/>
                <a:gridCol w="1117600"/>
                <a:gridCol w="1066800"/>
                <a:gridCol w="990600"/>
                <a:gridCol w="838200"/>
                <a:gridCol w="1219201"/>
              </a:tblGrid>
              <a:tr h="1295400">
                <a:tc>
                  <a:txBody>
                    <a:bodyPr/>
                    <a:lstStyle/>
                    <a:p>
                      <a:pPr algn="ctr" fontAlgn="ctr"/>
                      <a:r>
                        <a:rPr lang="en-US" sz="1600" b="1" u="none" strike="noStrike" dirty="0">
                          <a:effectLst/>
                        </a:rPr>
                        <a:t>Functional Capacity Data</a:t>
                      </a:r>
                      <a:endParaRPr lang="en-US" sz="1600" b="1" i="0" u="none" strike="noStrike" dirty="0">
                        <a:effectLst/>
                        <a:latin typeface="Arial"/>
                      </a:endParaRPr>
                    </a:p>
                  </a:txBody>
                  <a:tcPr marL="9525" marR="9525" marT="9525" marB="0" anchor="ctr">
                    <a:solidFill>
                      <a:schemeClr val="accent1"/>
                    </a:solidFill>
                  </a:tcPr>
                </a:tc>
                <a:tc>
                  <a:txBody>
                    <a:bodyPr/>
                    <a:lstStyle/>
                    <a:p>
                      <a:pPr algn="ctr" fontAlgn="ctr"/>
                      <a:r>
                        <a:rPr lang="en-US" sz="1600" b="1" u="none" strike="noStrike" dirty="0">
                          <a:effectLst/>
                        </a:rPr>
                        <a:t>Student Enrollment</a:t>
                      </a:r>
                      <a:endParaRPr lang="en-US" sz="1600" b="1" i="0" u="none" strike="noStrike" dirty="0">
                        <a:solidFill>
                          <a:srgbClr val="000000"/>
                        </a:solidFill>
                        <a:effectLst/>
                        <a:latin typeface="Arial"/>
                      </a:endParaRPr>
                    </a:p>
                  </a:txBody>
                  <a:tcPr marL="9525" marR="9525" marT="9525" marB="0" anchor="ctr">
                    <a:solidFill>
                      <a:schemeClr val="accent1"/>
                    </a:solidFill>
                  </a:tcPr>
                </a:tc>
                <a:tc>
                  <a:txBody>
                    <a:bodyPr/>
                    <a:lstStyle/>
                    <a:p>
                      <a:pPr algn="ctr" fontAlgn="ctr"/>
                      <a:r>
                        <a:rPr lang="en-US" sz="1400" b="1" u="none" strike="noStrike" dirty="0">
                          <a:effectLst/>
                        </a:rPr>
                        <a:t>Number of Classrooms</a:t>
                      </a:r>
                      <a:endParaRPr lang="en-US" sz="1400" b="1" i="0" u="none" strike="noStrike" dirty="0">
                        <a:solidFill>
                          <a:srgbClr val="000000"/>
                        </a:solidFill>
                        <a:effectLst/>
                        <a:latin typeface="Arial"/>
                      </a:endParaRPr>
                    </a:p>
                  </a:txBody>
                  <a:tcPr marL="9525" marR="9525" marT="9525" marB="0" anchor="ctr">
                    <a:solidFill>
                      <a:schemeClr val="accent1"/>
                    </a:solidFill>
                  </a:tcPr>
                </a:tc>
                <a:tc>
                  <a:txBody>
                    <a:bodyPr/>
                    <a:lstStyle/>
                    <a:p>
                      <a:pPr algn="ctr" fontAlgn="ctr"/>
                      <a:r>
                        <a:rPr lang="en-US" sz="1300" b="1" u="none" strike="noStrike" dirty="0">
                          <a:effectLst/>
                        </a:rPr>
                        <a:t>Classrooms In Use</a:t>
                      </a:r>
                      <a:endParaRPr lang="en-US" sz="1300" b="1" i="0" u="none" strike="noStrike" dirty="0">
                        <a:solidFill>
                          <a:srgbClr val="000000"/>
                        </a:solidFill>
                        <a:effectLst/>
                        <a:latin typeface="Arial"/>
                      </a:endParaRPr>
                    </a:p>
                  </a:txBody>
                  <a:tcPr marL="9525" marR="9525" marT="9525" marB="0" anchor="ctr">
                    <a:solidFill>
                      <a:schemeClr val="accent1"/>
                    </a:solidFill>
                  </a:tcPr>
                </a:tc>
                <a:tc>
                  <a:txBody>
                    <a:bodyPr/>
                    <a:lstStyle/>
                    <a:p>
                      <a:pPr algn="ctr" fontAlgn="ctr"/>
                      <a:r>
                        <a:rPr lang="en-US" sz="1400" b="1" u="none" strike="noStrike" dirty="0">
                          <a:effectLst/>
                        </a:rPr>
                        <a:t>School Capacity</a:t>
                      </a:r>
                      <a:endParaRPr lang="en-US" sz="1400" b="1" i="0" u="none" strike="noStrike" dirty="0">
                        <a:solidFill>
                          <a:srgbClr val="000000"/>
                        </a:solidFill>
                        <a:effectLst/>
                        <a:latin typeface="Arial"/>
                      </a:endParaRPr>
                    </a:p>
                  </a:txBody>
                  <a:tcPr marL="9525" marR="9525" marT="9525" marB="0" anchor="ctr">
                    <a:solidFill>
                      <a:schemeClr val="accent1"/>
                    </a:solidFill>
                  </a:tcPr>
                </a:tc>
                <a:tc>
                  <a:txBody>
                    <a:bodyPr/>
                    <a:lstStyle/>
                    <a:p>
                      <a:pPr algn="ctr" fontAlgn="ctr"/>
                      <a:r>
                        <a:rPr lang="en-US" sz="1600" b="1" u="none" strike="noStrike" dirty="0">
                          <a:effectLst/>
                        </a:rPr>
                        <a:t>Capacity Rating</a:t>
                      </a:r>
                      <a:endParaRPr lang="en-US" sz="1600" b="1" i="0" u="none" strike="noStrike" dirty="0">
                        <a:solidFill>
                          <a:srgbClr val="000000"/>
                        </a:solidFill>
                        <a:effectLst/>
                        <a:latin typeface="Arial"/>
                      </a:endParaRPr>
                    </a:p>
                  </a:txBody>
                  <a:tcPr marL="9525" marR="9525" marT="9525" marB="0" anchor="ctr">
                    <a:solidFill>
                      <a:schemeClr val="accent1"/>
                    </a:solidFill>
                  </a:tcPr>
                </a:tc>
              </a:tr>
              <a:tr h="1162877">
                <a:tc>
                  <a:txBody>
                    <a:bodyPr/>
                    <a:lstStyle/>
                    <a:p>
                      <a:pPr algn="ctr" fontAlgn="ctr"/>
                      <a:r>
                        <a:rPr lang="en-US" sz="1600" b="1" u="none" strike="noStrike" dirty="0">
                          <a:effectLst/>
                        </a:rPr>
                        <a:t>based on 28 students per class</a:t>
                      </a:r>
                      <a:endParaRPr lang="en-US" sz="1600" b="1" i="0" u="none" strike="noStrike" dirty="0">
                        <a:effectLst/>
                        <a:latin typeface="Arial"/>
                      </a:endParaRPr>
                    </a:p>
                  </a:txBody>
                  <a:tcPr marL="9525" marR="9525" marT="9525" marB="0" anchor="ctr">
                    <a:solidFill>
                      <a:schemeClr val="accent1">
                        <a:lumMod val="20000"/>
                        <a:lumOff val="80000"/>
                      </a:schemeClr>
                    </a:solidFill>
                  </a:tcPr>
                </a:tc>
                <a:tc>
                  <a:txBody>
                    <a:bodyPr/>
                    <a:lstStyle/>
                    <a:p>
                      <a:pPr algn="ctr" fontAlgn="b"/>
                      <a:r>
                        <a:rPr lang="en-US" sz="1600" b="1" u="none" strike="noStrike" dirty="0">
                          <a:effectLst/>
                        </a:rPr>
                        <a:t>147</a:t>
                      </a:r>
                      <a:endParaRPr lang="en-US" sz="1600" b="1" i="0" u="none" strike="noStrike" dirty="0">
                        <a:solidFill>
                          <a:srgbClr val="000000"/>
                        </a:solidFill>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11</a:t>
                      </a:r>
                      <a:endParaRPr lang="en-US" sz="1600" b="1" i="0" u="none" strike="noStrike" dirty="0">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10</a:t>
                      </a:r>
                      <a:endParaRPr lang="en-US" sz="1600" b="1" i="0" u="none" strike="noStrike" dirty="0">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308</a:t>
                      </a:r>
                      <a:endParaRPr lang="en-US" sz="1600" b="1" i="0" u="none" strike="noStrike" dirty="0">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47.7%</a:t>
                      </a:r>
                      <a:endParaRPr lang="en-US" sz="1600" b="1" i="0" u="none" strike="noStrike" dirty="0">
                        <a:effectLst/>
                        <a:latin typeface="Arial"/>
                      </a:endParaRPr>
                    </a:p>
                  </a:txBody>
                  <a:tcPr marL="9525" marR="9525" marT="9525" marB="0" anchor="b">
                    <a:solidFill>
                      <a:schemeClr val="accent1">
                        <a:lumMod val="20000"/>
                        <a:lumOff val="80000"/>
                      </a:schemeClr>
                    </a:solidFill>
                  </a:tcPr>
                </a:tc>
              </a:tr>
            </a:tbl>
          </a:graphicData>
        </a:graphic>
      </p:graphicFrame>
    </p:spTree>
    <p:extLst>
      <p:ext uri="{BB962C8B-B14F-4D97-AF65-F5344CB8AC3E}">
        <p14:creationId xmlns:p14="http://schemas.microsoft.com/office/powerpoint/2010/main" val="4142782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322" y="2459617"/>
            <a:ext cx="6592454" cy="1162050"/>
          </a:xfrm>
        </p:spPr>
        <p:txBody>
          <a:bodyPr>
            <a:noAutofit/>
          </a:bodyPr>
          <a:lstStyle/>
          <a:p>
            <a:r>
              <a:rPr lang="en-US" sz="4100" b="1" dirty="0" smtClean="0">
                <a:latin typeface="Arial Rounded MT Bold" pitchFamily="34" charset="0"/>
              </a:rPr>
              <a:t>Health and Safety</a:t>
            </a:r>
            <a:br>
              <a:rPr lang="en-US" sz="4100" b="1" dirty="0" smtClean="0">
                <a:latin typeface="Arial Rounded MT Bold" pitchFamily="34" charset="0"/>
              </a:rPr>
            </a:br>
            <a:r>
              <a:rPr lang="en-US" sz="4100" b="1" dirty="0" smtClean="0">
                <a:latin typeface="Arial Rounded MT Bold" pitchFamily="34" charset="0"/>
              </a:rPr>
              <a:t>Building </a:t>
            </a:r>
            <a:r>
              <a:rPr lang="en-US" sz="4100" b="1" dirty="0">
                <a:latin typeface="Arial Rounded MT Bold" pitchFamily="34" charset="0"/>
              </a:rPr>
              <a:t>Assessment</a:t>
            </a:r>
          </a:p>
        </p:txBody>
      </p:sp>
      <p:pic>
        <p:nvPicPr>
          <p:cNvPr id="5" name="Picture 4"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F5CE407-6216-4202-80E4-A30DC2F709B2}" type="slidenum">
              <a:rPr lang="en-US" sz="1400" smtClean="0"/>
              <a:pPr/>
              <a:t>14</a:t>
            </a:fld>
            <a:endParaRPr lang="en-US" sz="1400" dirty="0"/>
          </a:p>
        </p:txBody>
      </p:sp>
    </p:spTree>
    <p:extLst>
      <p:ext uri="{BB962C8B-B14F-4D97-AF65-F5344CB8AC3E}">
        <p14:creationId xmlns:p14="http://schemas.microsoft.com/office/powerpoint/2010/main" val="712933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9634" y="698401"/>
            <a:ext cx="8042276" cy="738909"/>
          </a:xfrm>
        </p:spPr>
        <p:txBody>
          <a:bodyPr/>
          <a:lstStyle/>
          <a:p>
            <a:r>
              <a:rPr lang="en-US" sz="3200" dirty="0" smtClean="0">
                <a:solidFill>
                  <a:schemeClr val="tx1"/>
                </a:solidFill>
                <a:latin typeface="Arial Rounded MT Bold" pitchFamily="34" charset="0"/>
              </a:rPr>
              <a:t>Building Summary</a:t>
            </a:r>
            <a:endParaRPr lang="en-US" sz="3200" dirty="0">
              <a:solidFill>
                <a:schemeClr val="tx1"/>
              </a:solidFill>
              <a:latin typeface="Arial Rounded MT Bold" pitchFamily="34" charset="0"/>
            </a:endParaRPr>
          </a:p>
        </p:txBody>
      </p:sp>
      <p:sp>
        <p:nvSpPr>
          <p:cNvPr id="6" name="Content Placeholder 5"/>
          <p:cNvSpPr>
            <a:spLocks noGrp="1"/>
          </p:cNvSpPr>
          <p:nvPr>
            <p:ph idx="1"/>
          </p:nvPr>
        </p:nvSpPr>
        <p:spPr/>
        <p:txBody>
          <a:bodyPr>
            <a:normAutofit/>
          </a:bodyPr>
          <a:lstStyle/>
          <a:p>
            <a:r>
              <a:rPr lang="en-US" dirty="0" smtClean="0">
                <a:solidFill>
                  <a:schemeClr val="tx1"/>
                </a:solidFill>
                <a:latin typeface="Arial Rounded MT Bold" pitchFamily="34" charset="0"/>
              </a:rPr>
              <a:t>Original High School was constructed in 1948 with a wood frame structure, a wood roof and interior wood walls with concrete support beams.</a:t>
            </a:r>
          </a:p>
          <a:p>
            <a:r>
              <a:rPr lang="en-US" dirty="0" smtClean="0">
                <a:solidFill>
                  <a:schemeClr val="tx1"/>
                </a:solidFill>
                <a:latin typeface="Arial Rounded MT Bold" pitchFamily="34" charset="0"/>
              </a:rPr>
              <a:t>Original Elementary School was constructed in 1964 with a similar structure to the High School.</a:t>
            </a:r>
          </a:p>
          <a:p>
            <a:r>
              <a:rPr lang="en-US" dirty="0" smtClean="0">
                <a:solidFill>
                  <a:schemeClr val="tx1"/>
                </a:solidFill>
                <a:latin typeface="Arial Rounded MT Bold" pitchFamily="34" charset="0"/>
              </a:rPr>
              <a:t>Major Renovations completed in 1992 included:</a:t>
            </a:r>
          </a:p>
          <a:p>
            <a:pPr lvl="1"/>
            <a:r>
              <a:rPr lang="en-US" dirty="0" smtClean="0">
                <a:solidFill>
                  <a:schemeClr val="tx1"/>
                </a:solidFill>
                <a:latin typeface="Arial Rounded MT Bold" pitchFamily="34" charset="0"/>
              </a:rPr>
              <a:t>Complete upgrade to existing schools</a:t>
            </a:r>
          </a:p>
          <a:p>
            <a:pPr lvl="1"/>
            <a:r>
              <a:rPr lang="en-US" dirty="0" smtClean="0">
                <a:solidFill>
                  <a:schemeClr val="tx1"/>
                </a:solidFill>
                <a:latin typeface="Arial Rounded MT Bold" pitchFamily="34" charset="0"/>
              </a:rPr>
              <a:t>Addition of link which included gymnasium, library, multi-purpose room and cafeteria additions to connect the two schools.</a:t>
            </a:r>
            <a:endParaRPr lang="en-US" b="1" dirty="0" smtClean="0">
              <a:solidFill>
                <a:schemeClr val="tx1"/>
              </a:solidFill>
              <a:latin typeface="Arial Rounded MT Bold" pitchFamily="34" charset="0"/>
            </a:endParaRPr>
          </a:p>
          <a:p>
            <a:pPr lvl="1">
              <a:buNone/>
            </a:pPr>
            <a:endParaRPr lang="en-US" dirty="0" smtClean="0">
              <a:solidFill>
                <a:schemeClr val="tx1"/>
              </a:solidFill>
            </a:endParaRPr>
          </a:p>
          <a:p>
            <a:pPr marL="349250" lvl="1" indent="0">
              <a:buNone/>
            </a:pPr>
            <a:endParaRPr lang="en-US" dirty="0">
              <a:solidFill>
                <a:schemeClr val="tx1"/>
              </a:solidFill>
            </a:endParaRP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2" name="Slide Number Placeholder 1"/>
          <p:cNvSpPr>
            <a:spLocks noGrp="1"/>
          </p:cNvSpPr>
          <p:nvPr>
            <p:ph type="sldNum" sz="quarter" idx="12"/>
          </p:nvPr>
        </p:nvSpPr>
        <p:spPr/>
        <p:txBody>
          <a:bodyPr/>
          <a:lstStyle/>
          <a:p>
            <a:fld id="{7F5CE407-6216-4202-80E4-A30DC2F709B2}" type="slidenum">
              <a:rPr lang="en-US" sz="1400" smtClean="0"/>
              <a:pPr/>
              <a:t>15</a:t>
            </a:fld>
            <a:endParaRPr lang="en-US" sz="1400" dirty="0"/>
          </a:p>
        </p:txBody>
      </p:sp>
    </p:spTree>
    <p:extLst>
      <p:ext uri="{BB962C8B-B14F-4D97-AF65-F5344CB8AC3E}">
        <p14:creationId xmlns:p14="http://schemas.microsoft.com/office/powerpoint/2010/main" val="3908253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99" y="656224"/>
            <a:ext cx="7093128" cy="575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65645" y="6247942"/>
            <a:ext cx="1838739" cy="369332"/>
          </a:xfrm>
          <a:prstGeom prst="rect">
            <a:avLst/>
          </a:prstGeom>
          <a:noFill/>
        </p:spPr>
        <p:txBody>
          <a:bodyPr wrap="square" rtlCol="0">
            <a:spAutoFit/>
          </a:bodyPr>
          <a:lstStyle/>
          <a:p>
            <a:r>
              <a:rPr lang="en-US" dirty="0" smtClean="0"/>
              <a:t>Basement Floor</a:t>
            </a:r>
          </a:p>
        </p:txBody>
      </p:sp>
      <p:sp>
        <p:nvSpPr>
          <p:cNvPr id="4" name="Title 1"/>
          <p:cNvSpPr>
            <a:spLocks noGrp="1"/>
          </p:cNvSpPr>
          <p:nvPr>
            <p:ph type="title"/>
          </p:nvPr>
        </p:nvSpPr>
        <p:spPr>
          <a:xfrm>
            <a:off x="0" y="-1"/>
            <a:ext cx="9144000" cy="680485"/>
          </a:xfrm>
          <a:solidFill>
            <a:schemeClr val="accent2">
              <a:lumMod val="20000"/>
              <a:lumOff val="80000"/>
            </a:schemeClr>
          </a:solidFill>
        </p:spPr>
        <p:txBody>
          <a:bodyPr>
            <a:noAutofit/>
          </a:bodyPr>
          <a:lstStyle/>
          <a:p>
            <a:r>
              <a:rPr lang="en-US" sz="3200" b="1" dirty="0">
                <a:latin typeface="Arial Rounded MT Bold" pitchFamily="34" charset="0"/>
              </a:rPr>
              <a:t>Health and </a:t>
            </a:r>
            <a:r>
              <a:rPr lang="en-US" sz="3200" b="1" dirty="0" smtClean="0">
                <a:latin typeface="Arial Rounded MT Bold" pitchFamily="34" charset="0"/>
              </a:rPr>
              <a:t>Safety / Building </a:t>
            </a:r>
            <a:r>
              <a:rPr lang="en-US" sz="3200" b="1" dirty="0">
                <a:latin typeface="Arial Rounded MT Bold" pitchFamily="34" charset="0"/>
              </a:rPr>
              <a:t>Assessment</a:t>
            </a:r>
            <a:r>
              <a:rPr lang="en-US" sz="3200" b="1" dirty="0" smtClean="0">
                <a:latin typeface="Arial Rounded MT Bold" pitchFamily="34" charset="0"/>
              </a:rPr>
              <a:t>s</a:t>
            </a:r>
            <a:endParaRPr lang="en-US" sz="3200" b="1" dirty="0">
              <a:latin typeface="Arial Rounded MT Bold" pitchFamily="34" charset="0"/>
            </a:endParaRPr>
          </a:p>
        </p:txBody>
      </p:sp>
      <p:sp>
        <p:nvSpPr>
          <p:cNvPr id="3" name="Slide Number Placeholder 2"/>
          <p:cNvSpPr>
            <a:spLocks noGrp="1"/>
          </p:cNvSpPr>
          <p:nvPr>
            <p:ph type="sldNum" sz="quarter" idx="12"/>
          </p:nvPr>
        </p:nvSpPr>
        <p:spPr/>
        <p:txBody>
          <a:bodyPr/>
          <a:lstStyle/>
          <a:p>
            <a:fld id="{7F5CE407-6216-4202-80E4-A30DC2F709B2}" type="slidenum">
              <a:rPr lang="en-US" sz="1400" smtClean="0"/>
              <a:pPr/>
              <a:t>16</a:t>
            </a:fld>
            <a:endParaRPr lang="en-US" sz="1400" dirty="0"/>
          </a:p>
        </p:txBody>
      </p:sp>
    </p:spTree>
    <p:extLst>
      <p:ext uri="{BB962C8B-B14F-4D97-AF65-F5344CB8AC3E}">
        <p14:creationId xmlns:p14="http://schemas.microsoft.com/office/powerpoint/2010/main" val="3841010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9" y="427850"/>
            <a:ext cx="8984975" cy="685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48316" y="6172200"/>
            <a:ext cx="1247363" cy="369332"/>
          </a:xfrm>
          <a:prstGeom prst="rect">
            <a:avLst/>
          </a:prstGeom>
          <a:noFill/>
        </p:spPr>
        <p:txBody>
          <a:bodyPr wrap="square" rtlCol="0">
            <a:spAutoFit/>
          </a:bodyPr>
          <a:lstStyle/>
          <a:p>
            <a:r>
              <a:rPr lang="en-US" dirty="0" smtClean="0"/>
              <a:t>First Floor</a:t>
            </a:r>
          </a:p>
        </p:txBody>
      </p:sp>
      <p:sp>
        <p:nvSpPr>
          <p:cNvPr id="4" name="Title 1"/>
          <p:cNvSpPr>
            <a:spLocks noGrp="1"/>
          </p:cNvSpPr>
          <p:nvPr>
            <p:ph type="title"/>
          </p:nvPr>
        </p:nvSpPr>
        <p:spPr>
          <a:xfrm>
            <a:off x="0" y="-1"/>
            <a:ext cx="9144000" cy="680485"/>
          </a:xfrm>
          <a:solidFill>
            <a:schemeClr val="accent2">
              <a:lumMod val="20000"/>
              <a:lumOff val="80000"/>
            </a:schemeClr>
          </a:solidFill>
        </p:spPr>
        <p:txBody>
          <a:bodyPr>
            <a:noAutofit/>
          </a:bodyPr>
          <a:lstStyle/>
          <a:p>
            <a:r>
              <a:rPr lang="en-US" sz="3200" b="1" dirty="0">
                <a:latin typeface="Arial Rounded MT Bold" pitchFamily="34" charset="0"/>
              </a:rPr>
              <a:t>Health and </a:t>
            </a:r>
            <a:r>
              <a:rPr lang="en-US" sz="3200" b="1" dirty="0" smtClean="0">
                <a:latin typeface="Arial Rounded MT Bold" pitchFamily="34" charset="0"/>
              </a:rPr>
              <a:t>Safety / Building </a:t>
            </a:r>
            <a:r>
              <a:rPr lang="en-US" sz="3200" b="1" dirty="0">
                <a:latin typeface="Arial Rounded MT Bold" pitchFamily="34" charset="0"/>
              </a:rPr>
              <a:t>Assessment</a:t>
            </a:r>
            <a:r>
              <a:rPr lang="en-US" sz="3200" b="1" dirty="0" smtClean="0">
                <a:latin typeface="Arial Rounded MT Bold" pitchFamily="34" charset="0"/>
              </a:rPr>
              <a:t>s</a:t>
            </a:r>
            <a:endParaRPr lang="en-US" sz="3200" b="1" dirty="0">
              <a:latin typeface="Arial Rounded MT Bold" pitchFamily="34" charset="0"/>
            </a:endParaRPr>
          </a:p>
        </p:txBody>
      </p:sp>
      <p:sp>
        <p:nvSpPr>
          <p:cNvPr id="2" name="Slide Number Placeholder 1"/>
          <p:cNvSpPr>
            <a:spLocks noGrp="1"/>
          </p:cNvSpPr>
          <p:nvPr>
            <p:ph type="sldNum" sz="quarter" idx="12"/>
          </p:nvPr>
        </p:nvSpPr>
        <p:spPr/>
        <p:txBody>
          <a:bodyPr/>
          <a:lstStyle/>
          <a:p>
            <a:fld id="{7F5CE407-6216-4202-80E4-A30DC2F709B2}" type="slidenum">
              <a:rPr lang="en-US" sz="1400" smtClean="0"/>
              <a:pPr/>
              <a:t>17</a:t>
            </a:fld>
            <a:endParaRPr lang="en-US" sz="1400" dirty="0"/>
          </a:p>
        </p:txBody>
      </p:sp>
    </p:spTree>
    <p:extLst>
      <p:ext uri="{BB962C8B-B14F-4D97-AF65-F5344CB8AC3E}">
        <p14:creationId xmlns:p14="http://schemas.microsoft.com/office/powerpoint/2010/main" val="1785647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7520"/>
            <a:ext cx="9034670" cy="682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85306" y="6182139"/>
            <a:ext cx="1555631" cy="369332"/>
          </a:xfrm>
          <a:prstGeom prst="rect">
            <a:avLst/>
          </a:prstGeom>
          <a:noFill/>
        </p:spPr>
        <p:txBody>
          <a:bodyPr wrap="square" rtlCol="0">
            <a:spAutoFit/>
          </a:bodyPr>
          <a:lstStyle/>
          <a:p>
            <a:r>
              <a:rPr lang="en-US" dirty="0" smtClean="0"/>
              <a:t>Second Floor</a:t>
            </a:r>
          </a:p>
        </p:txBody>
      </p:sp>
      <p:sp>
        <p:nvSpPr>
          <p:cNvPr id="5" name="Title 1"/>
          <p:cNvSpPr>
            <a:spLocks noGrp="1"/>
          </p:cNvSpPr>
          <p:nvPr>
            <p:ph type="title"/>
          </p:nvPr>
        </p:nvSpPr>
        <p:spPr>
          <a:xfrm>
            <a:off x="0" y="-1"/>
            <a:ext cx="9144000" cy="680485"/>
          </a:xfrm>
          <a:solidFill>
            <a:schemeClr val="accent2">
              <a:lumMod val="20000"/>
              <a:lumOff val="80000"/>
            </a:schemeClr>
          </a:solidFill>
        </p:spPr>
        <p:txBody>
          <a:bodyPr>
            <a:noAutofit/>
          </a:bodyPr>
          <a:lstStyle/>
          <a:p>
            <a:r>
              <a:rPr lang="en-US" sz="3200" b="1" dirty="0">
                <a:latin typeface="Arial Rounded MT Bold" pitchFamily="34" charset="0"/>
              </a:rPr>
              <a:t>Health and </a:t>
            </a:r>
            <a:r>
              <a:rPr lang="en-US" sz="3200" b="1" dirty="0" smtClean="0">
                <a:latin typeface="Arial Rounded MT Bold" pitchFamily="34" charset="0"/>
              </a:rPr>
              <a:t>Safety / Building </a:t>
            </a:r>
            <a:r>
              <a:rPr lang="en-US" sz="3200" b="1" dirty="0">
                <a:latin typeface="Arial Rounded MT Bold" pitchFamily="34" charset="0"/>
              </a:rPr>
              <a:t>Assessment</a:t>
            </a:r>
            <a:r>
              <a:rPr lang="en-US" sz="3200" b="1" dirty="0" smtClean="0">
                <a:latin typeface="Arial Rounded MT Bold" pitchFamily="34" charset="0"/>
              </a:rPr>
              <a:t>s</a:t>
            </a:r>
            <a:endParaRPr lang="en-US" sz="3200" b="1" dirty="0">
              <a:latin typeface="Arial Rounded MT Bold" pitchFamily="34" charset="0"/>
            </a:endParaRPr>
          </a:p>
        </p:txBody>
      </p:sp>
      <p:sp>
        <p:nvSpPr>
          <p:cNvPr id="2" name="Slide Number Placeholder 1"/>
          <p:cNvSpPr>
            <a:spLocks noGrp="1"/>
          </p:cNvSpPr>
          <p:nvPr>
            <p:ph type="sldNum" sz="quarter" idx="12"/>
          </p:nvPr>
        </p:nvSpPr>
        <p:spPr/>
        <p:txBody>
          <a:bodyPr/>
          <a:lstStyle/>
          <a:p>
            <a:fld id="{7F5CE407-6216-4202-80E4-A30DC2F709B2}" type="slidenum">
              <a:rPr lang="en-US" sz="1400" smtClean="0"/>
              <a:pPr/>
              <a:t>18</a:t>
            </a:fld>
            <a:endParaRPr lang="en-US" sz="1400" dirty="0"/>
          </a:p>
        </p:txBody>
      </p:sp>
    </p:spTree>
    <p:extLst>
      <p:ext uri="{BB962C8B-B14F-4D97-AF65-F5344CB8AC3E}">
        <p14:creationId xmlns:p14="http://schemas.microsoft.com/office/powerpoint/2010/main" val="1021652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1"/>
                </a:solidFill>
                <a:latin typeface="Arial Rounded MT Bold" pitchFamily="34" charset="0"/>
              </a:rPr>
              <a:t>Elementary School </a:t>
            </a:r>
            <a:r>
              <a:rPr lang="en-US" sz="3200" dirty="0">
                <a:solidFill>
                  <a:schemeClr val="tx1"/>
                </a:solidFill>
                <a:latin typeface="Arial Rounded MT Bold" pitchFamily="34" charset="0"/>
              </a:rPr>
              <a:t>Classrooms</a:t>
            </a:r>
          </a:p>
        </p:txBody>
      </p:sp>
      <p:sp>
        <p:nvSpPr>
          <p:cNvPr id="3" name="Content Placeholder 2"/>
          <p:cNvSpPr>
            <a:spLocks noGrp="1"/>
          </p:cNvSpPr>
          <p:nvPr>
            <p:ph idx="1"/>
          </p:nvPr>
        </p:nvSpPr>
        <p:spPr>
          <a:xfrm>
            <a:off x="550862" y="1669136"/>
            <a:ext cx="8042276" cy="4641573"/>
          </a:xfrm>
        </p:spPr>
        <p:txBody>
          <a:bodyPr>
            <a:normAutofit/>
          </a:bodyPr>
          <a:lstStyle/>
          <a:p>
            <a:r>
              <a:rPr lang="en-US" dirty="0">
                <a:solidFill>
                  <a:schemeClr val="tx1"/>
                </a:solidFill>
                <a:latin typeface="Arial Rounded MT Bold" pitchFamily="34" charset="0"/>
              </a:rPr>
              <a:t>The Elementary wing was constructed with 15 </a:t>
            </a:r>
            <a:r>
              <a:rPr lang="en-US" dirty="0" smtClean="0">
                <a:solidFill>
                  <a:schemeClr val="tx1"/>
                </a:solidFill>
                <a:latin typeface="Arial Rounded MT Bold" pitchFamily="34" charset="0"/>
              </a:rPr>
              <a:t>classrooms</a:t>
            </a:r>
          </a:p>
          <a:p>
            <a:r>
              <a:rPr lang="en-US" dirty="0" smtClean="0">
                <a:solidFill>
                  <a:schemeClr val="tx1"/>
                </a:solidFill>
                <a:latin typeface="Arial Rounded MT Bold" pitchFamily="34" charset="0"/>
              </a:rPr>
              <a:t>Presently</a:t>
            </a:r>
            <a:r>
              <a:rPr lang="en-US" dirty="0">
                <a:solidFill>
                  <a:schemeClr val="tx1"/>
                </a:solidFill>
                <a:latin typeface="Arial Rounded MT Bold" pitchFamily="34" charset="0"/>
              </a:rPr>
              <a:t>:</a:t>
            </a:r>
          </a:p>
          <a:p>
            <a:pPr lvl="1"/>
            <a:r>
              <a:rPr lang="en-US" dirty="0">
                <a:solidFill>
                  <a:schemeClr val="tx1"/>
                </a:solidFill>
                <a:latin typeface="Arial Rounded MT Bold" pitchFamily="34" charset="0"/>
              </a:rPr>
              <a:t>9 classrooms are being used for classroom teaching spaces</a:t>
            </a:r>
          </a:p>
          <a:p>
            <a:pPr lvl="1"/>
            <a:r>
              <a:rPr lang="en-US" dirty="0">
                <a:solidFill>
                  <a:schemeClr val="tx1"/>
                </a:solidFill>
                <a:latin typeface="Arial Rounded MT Bold" pitchFamily="34" charset="0"/>
              </a:rPr>
              <a:t>2 classrooms are being used for staff/photocopying rooms</a:t>
            </a:r>
          </a:p>
          <a:p>
            <a:pPr lvl="1"/>
            <a:r>
              <a:rPr lang="en-US" dirty="0">
                <a:solidFill>
                  <a:schemeClr val="tx1"/>
                </a:solidFill>
                <a:latin typeface="Arial Rounded MT Bold" pitchFamily="34" charset="0"/>
              </a:rPr>
              <a:t>1 classroom is being used for arts and science</a:t>
            </a:r>
          </a:p>
          <a:p>
            <a:pPr lvl="1"/>
            <a:r>
              <a:rPr lang="en-US" dirty="0">
                <a:solidFill>
                  <a:schemeClr val="tx1"/>
                </a:solidFill>
                <a:latin typeface="Arial Rounded MT Bold" pitchFamily="34" charset="0"/>
              </a:rPr>
              <a:t>1 classroom is being used for music</a:t>
            </a:r>
          </a:p>
          <a:p>
            <a:pPr lvl="1"/>
            <a:r>
              <a:rPr lang="en-US" dirty="0">
                <a:solidFill>
                  <a:schemeClr val="tx1"/>
                </a:solidFill>
                <a:latin typeface="Arial Rounded MT Bold" pitchFamily="34" charset="0"/>
              </a:rPr>
              <a:t>2 classrooms are spare rooms</a:t>
            </a: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19</a:t>
            </a:fld>
            <a:endParaRPr lang="en-US" sz="1400" dirty="0"/>
          </a:p>
        </p:txBody>
      </p:sp>
    </p:spTree>
    <p:extLst>
      <p:ext uri="{BB962C8B-B14F-4D97-AF65-F5344CB8AC3E}">
        <p14:creationId xmlns:p14="http://schemas.microsoft.com/office/powerpoint/2010/main" val="172885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CE407-6216-4202-80E4-A30DC2F709B2}" type="slidenum">
              <a:rPr lang="en-US" sz="1400" smtClean="0"/>
              <a:pPr/>
              <a:t>2</a:t>
            </a:fld>
            <a:endParaRPr lang="en-US" sz="1400" dirty="0"/>
          </a:p>
        </p:txBody>
      </p:sp>
      <p:sp>
        <p:nvSpPr>
          <p:cNvPr id="5" name="TextBox 4"/>
          <p:cNvSpPr txBox="1"/>
          <p:nvPr/>
        </p:nvSpPr>
        <p:spPr>
          <a:xfrm>
            <a:off x="2727433" y="1065651"/>
            <a:ext cx="3957146" cy="523220"/>
          </a:xfrm>
          <a:prstGeom prst="rect">
            <a:avLst/>
          </a:prstGeom>
          <a:noFill/>
        </p:spPr>
        <p:txBody>
          <a:bodyPr wrap="square" rtlCol="0">
            <a:spAutoFit/>
          </a:bodyPr>
          <a:lstStyle/>
          <a:p>
            <a:r>
              <a:rPr lang="en-US" sz="2800" b="1" u="sng" dirty="0" smtClean="0"/>
              <a:t>Table of Contents:</a:t>
            </a:r>
          </a:p>
        </p:txBody>
      </p:sp>
      <p:sp>
        <p:nvSpPr>
          <p:cNvPr id="7" name="TextBox 6"/>
          <p:cNvSpPr txBox="1"/>
          <p:nvPr/>
        </p:nvSpPr>
        <p:spPr>
          <a:xfrm>
            <a:off x="1017184" y="1714995"/>
            <a:ext cx="7871322" cy="7171194"/>
          </a:xfrm>
          <a:prstGeom prst="rect">
            <a:avLst/>
          </a:prstGeom>
          <a:noFill/>
        </p:spPr>
        <p:txBody>
          <a:bodyPr wrap="square" rtlCol="0">
            <a:spAutoFit/>
          </a:bodyPr>
          <a:lstStyle/>
          <a:p>
            <a:pPr marL="285750" indent="-285750">
              <a:buFont typeface="Arial" pitchFamily="34" charset="0"/>
              <a:buChar char="•"/>
              <a:tabLst>
                <a:tab pos="5770563" algn="l"/>
              </a:tabLst>
            </a:pPr>
            <a:r>
              <a:rPr lang="en-US" sz="2000" dirty="0" smtClean="0">
                <a:latin typeface="Arial Rounded MT Bold" pitchFamily="34" charset="0"/>
              </a:rPr>
              <a:t>Public Meeting Agenda ……………………………….Page 3</a:t>
            </a:r>
          </a:p>
          <a:p>
            <a:pPr marL="285750" indent="-285750">
              <a:buFont typeface="Arial" pitchFamily="34" charset="0"/>
              <a:buChar char="•"/>
            </a:pPr>
            <a:r>
              <a:rPr lang="en-US" sz="2000" dirty="0" smtClean="0">
                <a:latin typeface="Arial Rounded MT Bold" pitchFamily="34" charset="0"/>
              </a:rPr>
              <a:t>Provincial Policy 409 …………………………............Page 4</a:t>
            </a:r>
          </a:p>
          <a:p>
            <a:pPr marL="285750" indent="-285750">
              <a:buFont typeface="Arial" pitchFamily="34" charset="0"/>
              <a:buChar char="•"/>
            </a:pPr>
            <a:r>
              <a:rPr lang="en-US" sz="2000" dirty="0" smtClean="0">
                <a:latin typeface="Arial Rounded MT Bold" pitchFamily="34" charset="0"/>
              </a:rPr>
              <a:t>Enrolment …………………………............................Page 5</a:t>
            </a:r>
          </a:p>
          <a:p>
            <a:pPr marL="285750" indent="-285750">
              <a:buFont typeface="Arial" pitchFamily="34" charset="0"/>
              <a:buChar char="•"/>
            </a:pPr>
            <a:r>
              <a:rPr lang="en-US" sz="2000" dirty="0" smtClean="0">
                <a:latin typeface="Arial Rounded MT Bold" pitchFamily="34" charset="0"/>
              </a:rPr>
              <a:t>Health and Safety / Building Assessment………….Page 14</a:t>
            </a:r>
          </a:p>
          <a:p>
            <a:pPr marL="285750" indent="-285750">
              <a:buFont typeface="Arial" pitchFamily="34" charset="0"/>
              <a:buChar char="•"/>
            </a:pPr>
            <a:r>
              <a:rPr lang="en-US" sz="2000" dirty="0" smtClean="0">
                <a:latin typeface="Arial Rounded MT Bold" pitchFamily="34" charset="0"/>
              </a:rPr>
              <a:t>Education Programs and Services …………..........Page 33</a:t>
            </a:r>
          </a:p>
          <a:p>
            <a:pPr marL="285750" indent="-285750">
              <a:buFont typeface="Arial" pitchFamily="34" charset="0"/>
              <a:buChar char="•"/>
            </a:pPr>
            <a:r>
              <a:rPr lang="en-US" sz="2000" dirty="0" smtClean="0">
                <a:latin typeface="Arial Rounded MT Bold" pitchFamily="34" charset="0"/>
              </a:rPr>
              <a:t>Provincial Assessment Data …………………………Page 48</a:t>
            </a:r>
          </a:p>
          <a:p>
            <a:pPr marL="285750" indent="-285750">
              <a:buFont typeface="Arial" pitchFamily="34" charset="0"/>
              <a:buChar char="•"/>
            </a:pPr>
            <a:r>
              <a:rPr lang="en-US" sz="2000" dirty="0" smtClean="0">
                <a:latin typeface="Arial Rounded MT Bold" pitchFamily="34" charset="0"/>
              </a:rPr>
              <a:t>Transportation ………………………………………….Page 64</a:t>
            </a:r>
          </a:p>
          <a:p>
            <a:pPr marL="285750" indent="-285750">
              <a:buFont typeface="Arial" pitchFamily="34" charset="0"/>
              <a:buChar char="•"/>
            </a:pPr>
            <a:r>
              <a:rPr lang="en-US" sz="2000" dirty="0" smtClean="0">
                <a:latin typeface="Arial Rounded MT Bold" pitchFamily="34" charset="0"/>
              </a:rPr>
              <a:t>Finances …………………………………………………Page 66</a:t>
            </a:r>
          </a:p>
          <a:p>
            <a:pPr marL="285750" indent="-285750">
              <a:buFont typeface="Arial" pitchFamily="34" charset="0"/>
              <a:buChar char="•"/>
            </a:pPr>
            <a:r>
              <a:rPr lang="en-US" sz="2000" dirty="0" smtClean="0">
                <a:latin typeface="Arial Rounded MT Bold" pitchFamily="34" charset="0"/>
              </a:rPr>
              <a:t>Impact on Community …………………………………Page 69</a:t>
            </a:r>
          </a:p>
          <a:p>
            <a:pPr marL="285750" indent="-285750">
              <a:buFont typeface="Arial" pitchFamily="34" charset="0"/>
              <a:buChar char="•"/>
            </a:pPr>
            <a:r>
              <a:rPr lang="en-US" sz="2000" dirty="0" smtClean="0">
                <a:latin typeface="Arial Rounded MT Bold" pitchFamily="34" charset="0"/>
              </a:rPr>
              <a:t>Impact on Other Schools …………………………….Page 71</a:t>
            </a:r>
          </a:p>
          <a:p>
            <a:pPr marL="285750" indent="-285750">
              <a:buFont typeface="Arial" pitchFamily="34" charset="0"/>
              <a:buChar char="•"/>
            </a:pPr>
            <a:r>
              <a:rPr lang="en-US" sz="2000" dirty="0" smtClean="0">
                <a:latin typeface="Arial Rounded MT Bold" pitchFamily="34" charset="0"/>
              </a:rPr>
              <a:t>Economic Development ………………………………Page 77</a:t>
            </a:r>
          </a:p>
          <a:p>
            <a:pPr marL="285750" indent="-285750">
              <a:buFont typeface="Arial" pitchFamily="34" charset="0"/>
              <a:buChar char="•"/>
            </a:pPr>
            <a:r>
              <a:rPr lang="en-US" sz="2000" dirty="0" smtClean="0">
                <a:latin typeface="Arial Rounded MT Bold" pitchFamily="34" charset="0"/>
              </a:rPr>
              <a:t>Policy 409 and Process ………………………….…...Page 83</a:t>
            </a:r>
          </a:p>
          <a:p>
            <a:pPr marL="285750" indent="-285750">
              <a:buFont typeface="Arial" pitchFamily="34" charset="0"/>
              <a:buChar char="•"/>
            </a:pPr>
            <a:r>
              <a:rPr lang="en-US" sz="2000" dirty="0">
                <a:latin typeface="Arial Rounded MT Bold" pitchFamily="34" charset="0"/>
              </a:rPr>
              <a:t>Timeline and Feedback ………………………….…..</a:t>
            </a:r>
            <a:r>
              <a:rPr lang="en-US" sz="2000" dirty="0" smtClean="0">
                <a:latin typeface="Arial Rounded MT Bold" pitchFamily="34" charset="0"/>
              </a:rPr>
              <a:t>Page 84</a:t>
            </a:r>
          </a:p>
          <a:p>
            <a:pPr marL="285750" indent="-285750">
              <a:buFont typeface="Arial" pitchFamily="34" charset="0"/>
              <a:buChar char="•"/>
            </a:pPr>
            <a:r>
              <a:rPr lang="en-US" sz="2000" dirty="0" smtClean="0">
                <a:latin typeface="Arial Rounded MT Bold" pitchFamily="34" charset="0"/>
              </a:rPr>
              <a:t>Questions and Answers……………………………....</a:t>
            </a:r>
            <a:r>
              <a:rPr lang="en-US" sz="2000" smtClean="0">
                <a:latin typeface="Arial Rounded MT Bold" pitchFamily="34" charset="0"/>
              </a:rPr>
              <a:t>Page 89</a:t>
            </a: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pPr marL="285750" indent="-285750">
              <a:buFont typeface="Arial" pitchFamily="34" charset="0"/>
              <a:buChar char="•"/>
            </a:pPr>
            <a:endParaRPr lang="en-US" sz="2000" dirty="0" smtClean="0">
              <a:latin typeface="Arial Rounded MT Bold" pitchFamily="34" charset="0"/>
            </a:endParaRPr>
          </a:p>
          <a:p>
            <a:endParaRPr lang="en-US" sz="2000" dirty="0">
              <a:latin typeface="Arial Rounded MT Bold" pitchFamily="34" charset="0"/>
            </a:endParaRPr>
          </a:p>
        </p:txBody>
      </p:sp>
    </p:spTree>
    <p:extLst>
      <p:ext uri="{BB962C8B-B14F-4D97-AF65-F5344CB8AC3E}">
        <p14:creationId xmlns:p14="http://schemas.microsoft.com/office/powerpoint/2010/main" val="2309270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732399"/>
            <a:ext cx="8042276" cy="797987"/>
          </a:xfrm>
        </p:spPr>
        <p:txBody>
          <a:bodyPr/>
          <a:lstStyle/>
          <a:p>
            <a:r>
              <a:rPr lang="en-US" sz="3600" dirty="0" smtClean="0">
                <a:solidFill>
                  <a:schemeClr val="tx1"/>
                </a:solidFill>
                <a:latin typeface="Arial Rounded MT Bold" pitchFamily="34" charset="0"/>
              </a:rPr>
              <a:t>High School Classrooms</a:t>
            </a:r>
            <a:endParaRPr lang="en-US" sz="3600" dirty="0">
              <a:solidFill>
                <a:schemeClr val="tx1"/>
              </a:solidFill>
              <a:latin typeface="Arial Rounded MT Bold" pitchFamily="34" charset="0"/>
            </a:endParaRPr>
          </a:p>
        </p:txBody>
      </p:sp>
      <p:sp>
        <p:nvSpPr>
          <p:cNvPr id="3" name="Content Placeholder 2"/>
          <p:cNvSpPr>
            <a:spLocks noGrp="1"/>
          </p:cNvSpPr>
          <p:nvPr>
            <p:ph idx="1"/>
          </p:nvPr>
        </p:nvSpPr>
        <p:spPr>
          <a:xfrm>
            <a:off x="549275" y="1932268"/>
            <a:ext cx="8042276" cy="4343400"/>
          </a:xfrm>
        </p:spPr>
        <p:txBody>
          <a:bodyPr>
            <a:normAutofit/>
          </a:bodyPr>
          <a:lstStyle/>
          <a:p>
            <a:r>
              <a:rPr lang="en-US" dirty="0" smtClean="0">
                <a:solidFill>
                  <a:schemeClr val="tx1"/>
                </a:solidFill>
                <a:latin typeface="Arial Rounded MT Bold" pitchFamily="34" charset="0"/>
              </a:rPr>
              <a:t>The High school wing was constructed with 12 classrooms.</a:t>
            </a:r>
          </a:p>
          <a:p>
            <a:r>
              <a:rPr lang="en-US" dirty="0" smtClean="0">
                <a:solidFill>
                  <a:schemeClr val="tx1"/>
                </a:solidFill>
                <a:latin typeface="Arial Rounded MT Bold" pitchFamily="34" charset="0"/>
              </a:rPr>
              <a:t>Presently:</a:t>
            </a:r>
          </a:p>
          <a:p>
            <a:pPr lvl="1"/>
            <a:r>
              <a:rPr lang="en-US" dirty="0">
                <a:solidFill>
                  <a:schemeClr val="tx1"/>
                </a:solidFill>
                <a:latin typeface="Arial Rounded MT Bold" pitchFamily="34" charset="0"/>
              </a:rPr>
              <a:t>9</a:t>
            </a:r>
            <a:r>
              <a:rPr lang="en-US" dirty="0" smtClean="0">
                <a:solidFill>
                  <a:schemeClr val="tx1"/>
                </a:solidFill>
                <a:latin typeface="Arial Rounded MT Bold" pitchFamily="34" charset="0"/>
              </a:rPr>
              <a:t> classrooms are being used for classroom teaching spaces</a:t>
            </a:r>
          </a:p>
          <a:p>
            <a:pPr lvl="1"/>
            <a:r>
              <a:rPr lang="en-US" dirty="0" smtClean="0">
                <a:solidFill>
                  <a:schemeClr val="tx1"/>
                </a:solidFill>
                <a:latin typeface="Arial Rounded MT Bold" pitchFamily="34" charset="0"/>
              </a:rPr>
              <a:t>1 classroom is being used for an additional gym area (yoga classes, etc.)</a:t>
            </a:r>
          </a:p>
          <a:p>
            <a:pPr lvl="1"/>
            <a:r>
              <a:rPr lang="en-US" dirty="0" smtClean="0">
                <a:solidFill>
                  <a:schemeClr val="tx1"/>
                </a:solidFill>
                <a:latin typeface="Arial Rounded MT Bold" pitchFamily="34" charset="0"/>
              </a:rPr>
              <a:t>1 classroom is being used as an intervention/literacy space</a:t>
            </a:r>
          </a:p>
          <a:p>
            <a:pPr lvl="1"/>
            <a:r>
              <a:rPr lang="en-US" dirty="0" smtClean="0">
                <a:solidFill>
                  <a:schemeClr val="tx1"/>
                </a:solidFill>
                <a:latin typeface="Arial Rounded MT Bold" pitchFamily="34" charset="0"/>
              </a:rPr>
              <a:t>1 classroom is a spare space</a:t>
            </a: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20</a:t>
            </a:fld>
            <a:endParaRPr lang="en-US" sz="1400" dirty="0"/>
          </a:p>
        </p:txBody>
      </p:sp>
    </p:spTree>
    <p:extLst>
      <p:ext uri="{BB962C8B-B14F-4D97-AF65-F5344CB8AC3E}">
        <p14:creationId xmlns:p14="http://schemas.microsoft.com/office/powerpoint/2010/main" val="2413585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30803"/>
            <a:ext cx="8042276" cy="687150"/>
          </a:xfrm>
        </p:spPr>
        <p:txBody>
          <a:bodyPr>
            <a:normAutofit/>
          </a:bodyPr>
          <a:lstStyle/>
          <a:p>
            <a:r>
              <a:rPr lang="en-US" sz="3200" dirty="0" smtClean="0">
                <a:solidFill>
                  <a:schemeClr val="tx1"/>
                </a:solidFill>
                <a:latin typeface="Arial Rounded MT Bold" pitchFamily="34" charset="0"/>
              </a:rPr>
              <a:t>Stairwells and Corridors</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549275" y="1924386"/>
            <a:ext cx="8042276" cy="4343400"/>
          </a:xfrm>
        </p:spPr>
        <p:txBody>
          <a:bodyPr>
            <a:normAutofit/>
          </a:bodyPr>
          <a:lstStyle/>
          <a:p>
            <a:r>
              <a:rPr lang="en-US" dirty="0" smtClean="0">
                <a:solidFill>
                  <a:schemeClr val="tx1"/>
                </a:solidFill>
                <a:latin typeface="Arial Rounded MT Bold" pitchFamily="34" charset="0"/>
              </a:rPr>
              <a:t>Stairwells are complete with fire doors to meet National Fire Code.</a:t>
            </a:r>
          </a:p>
          <a:p>
            <a:r>
              <a:rPr lang="en-US" dirty="0" smtClean="0">
                <a:solidFill>
                  <a:schemeClr val="tx1"/>
                </a:solidFill>
                <a:latin typeface="Arial Rounded MT Bold" pitchFamily="34" charset="0"/>
              </a:rPr>
              <a:t>The building is mostly accessible via an elevator that is located within the gym entrance lobby.</a:t>
            </a:r>
          </a:p>
          <a:p>
            <a:r>
              <a:rPr lang="en-US" dirty="0" smtClean="0">
                <a:solidFill>
                  <a:schemeClr val="tx1"/>
                </a:solidFill>
                <a:latin typeface="Arial Rounded MT Bold" pitchFamily="34" charset="0"/>
              </a:rPr>
              <a:t>The shop area has a lift that is not operational and is currently on the Capital Improvement List for replacement.</a:t>
            </a:r>
            <a:endParaRPr lang="en-US" dirty="0">
              <a:solidFill>
                <a:schemeClr val="tx1"/>
              </a:solidFill>
              <a:latin typeface="Arial Rounded MT Bold" pitchFamily="34" charset="0"/>
            </a:endParaRP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21</a:t>
            </a:fld>
            <a:endParaRPr lang="en-US" sz="1400" dirty="0"/>
          </a:p>
        </p:txBody>
      </p:sp>
    </p:spTree>
    <p:extLst>
      <p:ext uri="{BB962C8B-B14F-4D97-AF65-F5344CB8AC3E}">
        <p14:creationId xmlns:p14="http://schemas.microsoft.com/office/powerpoint/2010/main" val="2882342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94507"/>
            <a:ext cx="8042276" cy="668677"/>
          </a:xfrm>
        </p:spPr>
        <p:txBody>
          <a:bodyPr/>
          <a:lstStyle/>
          <a:p>
            <a:r>
              <a:rPr lang="en-US" sz="3200" dirty="0" smtClean="0">
                <a:solidFill>
                  <a:schemeClr val="tx1"/>
                </a:solidFill>
                <a:latin typeface="Arial Rounded MT Bold" pitchFamily="34" charset="0"/>
              </a:rPr>
              <a:t>Fire Protection</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550862" y="1975192"/>
            <a:ext cx="8042276" cy="4343400"/>
          </a:xfrm>
        </p:spPr>
        <p:txBody>
          <a:bodyPr/>
          <a:lstStyle/>
          <a:p>
            <a:r>
              <a:rPr lang="en-US" dirty="0" smtClean="0">
                <a:solidFill>
                  <a:schemeClr val="tx1"/>
                </a:solidFill>
                <a:latin typeface="Arial Rounded MT Bold" pitchFamily="34" charset="0"/>
              </a:rPr>
              <a:t>A Siemens FS-250C fire alarm system is installed and the building has a sprinkler system.</a:t>
            </a:r>
          </a:p>
          <a:p>
            <a:r>
              <a:rPr lang="en-US" dirty="0" smtClean="0">
                <a:solidFill>
                  <a:schemeClr val="tx1"/>
                </a:solidFill>
                <a:latin typeface="Arial Rounded MT Bold" pitchFamily="34" charset="0"/>
              </a:rPr>
              <a:t>Fire extinguishers are located throughout the building and fire alarm pull stations are located at exits from the building.</a:t>
            </a:r>
            <a:endParaRPr lang="en-US" dirty="0">
              <a:solidFill>
                <a:schemeClr val="tx1"/>
              </a:solidFill>
              <a:latin typeface="Arial Rounded MT Bold" pitchFamily="34" charset="0"/>
            </a:endParaRP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a:xfrm>
            <a:off x="7897906" y="6275668"/>
            <a:ext cx="990600" cy="365125"/>
          </a:xfrm>
        </p:spPr>
        <p:txBody>
          <a:bodyPr/>
          <a:lstStyle/>
          <a:p>
            <a:fld id="{7F5CE407-6216-4202-80E4-A30DC2F709B2}" type="slidenum">
              <a:rPr lang="en-US" sz="1400" smtClean="0"/>
              <a:pPr/>
              <a:t>22</a:t>
            </a:fld>
            <a:endParaRPr lang="en-US" sz="1400" dirty="0"/>
          </a:p>
        </p:txBody>
      </p:sp>
    </p:spTree>
    <p:extLst>
      <p:ext uri="{BB962C8B-B14F-4D97-AF65-F5344CB8AC3E}">
        <p14:creationId xmlns:p14="http://schemas.microsoft.com/office/powerpoint/2010/main" val="3600247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08269"/>
            <a:ext cx="8042276" cy="714859"/>
          </a:xfrm>
        </p:spPr>
        <p:txBody>
          <a:bodyPr/>
          <a:lstStyle/>
          <a:p>
            <a:r>
              <a:rPr lang="en-US" sz="3600" dirty="0" smtClean="0">
                <a:solidFill>
                  <a:schemeClr val="tx1"/>
                </a:solidFill>
                <a:latin typeface="Arial Rounded MT Bold" pitchFamily="34" charset="0"/>
              </a:rPr>
              <a:t>Domestic &amp; Waste Water</a:t>
            </a:r>
            <a:endParaRPr lang="en-US" sz="3600" dirty="0">
              <a:solidFill>
                <a:schemeClr val="tx1"/>
              </a:solidFill>
              <a:latin typeface="Arial Rounded MT Bold" pitchFamily="34" charset="0"/>
            </a:endParaRPr>
          </a:p>
        </p:txBody>
      </p:sp>
      <p:sp>
        <p:nvSpPr>
          <p:cNvPr id="3" name="Content Placeholder 2"/>
          <p:cNvSpPr>
            <a:spLocks noGrp="1"/>
          </p:cNvSpPr>
          <p:nvPr>
            <p:ph idx="1"/>
          </p:nvPr>
        </p:nvSpPr>
        <p:spPr>
          <a:xfrm>
            <a:off x="550862" y="1932268"/>
            <a:ext cx="8042276" cy="4343400"/>
          </a:xfrm>
        </p:spPr>
        <p:txBody>
          <a:bodyPr>
            <a:normAutofit/>
          </a:bodyPr>
          <a:lstStyle/>
          <a:p>
            <a:r>
              <a:rPr lang="en-US" dirty="0" smtClean="0">
                <a:solidFill>
                  <a:schemeClr val="tx1"/>
                </a:solidFill>
                <a:latin typeface="Arial Rounded MT Bold" pitchFamily="34" charset="0"/>
              </a:rPr>
              <a:t>Water from a private well passes through a Sterilight ultraviolet water sterilizer and a filter before entering the distribution system.</a:t>
            </a:r>
          </a:p>
          <a:p>
            <a:r>
              <a:rPr lang="en-US" dirty="0" smtClean="0">
                <a:solidFill>
                  <a:schemeClr val="tx1"/>
                </a:solidFill>
                <a:latin typeface="Arial Rounded MT Bold" pitchFamily="34" charset="0"/>
              </a:rPr>
              <a:t>Hot water is heated with electric hot water tanks, two located in each of the elementary and </a:t>
            </a:r>
            <a:r>
              <a:rPr lang="en-US" dirty="0">
                <a:solidFill>
                  <a:schemeClr val="tx1"/>
                </a:solidFill>
                <a:latin typeface="Arial Rounded MT Bold" pitchFamily="34" charset="0"/>
              </a:rPr>
              <a:t>high school wings</a:t>
            </a:r>
            <a:r>
              <a:rPr lang="en-US" dirty="0" smtClean="0">
                <a:solidFill>
                  <a:schemeClr val="tx1"/>
                </a:solidFill>
                <a:latin typeface="Arial Rounded MT Bold" pitchFamily="34" charset="0"/>
              </a:rPr>
              <a:t>.</a:t>
            </a:r>
          </a:p>
          <a:p>
            <a:r>
              <a:rPr lang="en-US" dirty="0" smtClean="0">
                <a:solidFill>
                  <a:schemeClr val="tx1"/>
                </a:solidFill>
                <a:latin typeface="Arial Rounded MT Bold" pitchFamily="34" charset="0"/>
              </a:rPr>
              <a:t>There is currently a septic system which is piped to a lift station and then on to the municipal system.</a:t>
            </a: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23</a:t>
            </a:fld>
            <a:endParaRPr lang="en-US" sz="1400" dirty="0"/>
          </a:p>
        </p:txBody>
      </p:sp>
    </p:spTree>
    <p:extLst>
      <p:ext uri="{BB962C8B-B14F-4D97-AF65-F5344CB8AC3E}">
        <p14:creationId xmlns:p14="http://schemas.microsoft.com/office/powerpoint/2010/main" val="4254886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08270"/>
            <a:ext cx="8042276" cy="714859"/>
          </a:xfrm>
        </p:spPr>
        <p:txBody>
          <a:bodyPr/>
          <a:lstStyle/>
          <a:p>
            <a:r>
              <a:rPr lang="en-US" sz="3200" dirty="0" smtClean="0">
                <a:solidFill>
                  <a:schemeClr val="tx1"/>
                </a:solidFill>
                <a:latin typeface="Arial Rounded MT Bold" pitchFamily="34" charset="0"/>
              </a:rPr>
              <a:t>Heating &amp; Ventilation</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550862" y="1901730"/>
            <a:ext cx="8042276" cy="4343400"/>
          </a:xfrm>
        </p:spPr>
        <p:txBody>
          <a:bodyPr>
            <a:normAutofit/>
          </a:bodyPr>
          <a:lstStyle/>
          <a:p>
            <a:r>
              <a:rPr lang="en-US" dirty="0" smtClean="0">
                <a:solidFill>
                  <a:schemeClr val="tx1"/>
                </a:solidFill>
                <a:latin typeface="Arial Rounded MT Bold" pitchFamily="34" charset="0"/>
              </a:rPr>
              <a:t>Two oil fired boilers circulate hot water heat. </a:t>
            </a:r>
          </a:p>
          <a:p>
            <a:r>
              <a:rPr lang="en-US" dirty="0" smtClean="0">
                <a:solidFill>
                  <a:schemeClr val="tx1"/>
                </a:solidFill>
                <a:latin typeface="Arial Rounded MT Bold" pitchFamily="34" charset="0"/>
              </a:rPr>
              <a:t>An air handling unit in the basement floor mechanical room supplies fresh air to the main high school. Three separate air handling units, located on the top floor mechanical room, supplies fresh air to the gymnasium, locker rooms, and elementary school.</a:t>
            </a:r>
          </a:p>
          <a:p>
            <a:r>
              <a:rPr lang="en-US" dirty="0" smtClean="0">
                <a:solidFill>
                  <a:schemeClr val="tx1"/>
                </a:solidFill>
                <a:latin typeface="Arial Rounded MT Bold" pitchFamily="34" charset="0"/>
              </a:rPr>
              <a:t>Washrooms have mechanical exhaust from the washroom spaces.</a:t>
            </a:r>
            <a:endParaRPr lang="en-US" dirty="0">
              <a:solidFill>
                <a:schemeClr val="tx1"/>
              </a:solidFill>
              <a:latin typeface="Arial Rounded MT Bold" pitchFamily="34" charset="0"/>
            </a:endParaRP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24</a:t>
            </a:fld>
            <a:endParaRPr lang="en-US" sz="1400" dirty="0"/>
          </a:p>
        </p:txBody>
      </p:sp>
    </p:spTree>
    <p:extLst>
      <p:ext uri="{BB962C8B-B14F-4D97-AF65-F5344CB8AC3E}">
        <p14:creationId xmlns:p14="http://schemas.microsoft.com/office/powerpoint/2010/main" val="3717963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945937"/>
            <a:ext cx="8042276" cy="668677"/>
          </a:xfrm>
        </p:spPr>
        <p:txBody>
          <a:bodyPr/>
          <a:lstStyle/>
          <a:p>
            <a:r>
              <a:rPr lang="en-US" sz="3200" dirty="0" smtClean="0">
                <a:solidFill>
                  <a:schemeClr val="tx1"/>
                </a:solidFill>
                <a:latin typeface="Arial Rounded MT Bold" pitchFamily="34" charset="0"/>
              </a:rPr>
              <a:t>Controls &amp; Communications</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550862" y="1908621"/>
            <a:ext cx="8042276" cy="4343400"/>
          </a:xfrm>
        </p:spPr>
        <p:txBody>
          <a:bodyPr/>
          <a:lstStyle/>
          <a:p>
            <a:r>
              <a:rPr lang="en-US" dirty="0" smtClean="0">
                <a:solidFill>
                  <a:schemeClr val="tx1"/>
                </a:solidFill>
                <a:latin typeface="Arial Rounded MT Bold" pitchFamily="34" charset="0"/>
              </a:rPr>
              <a:t>In 2012, the controls system was replaced with new Delta Direct Digital Controls (DDC) system.</a:t>
            </a:r>
          </a:p>
          <a:p>
            <a:r>
              <a:rPr lang="en-US" dirty="0" smtClean="0">
                <a:solidFill>
                  <a:schemeClr val="tx1"/>
                </a:solidFill>
                <a:latin typeface="Arial Rounded MT Bold" pitchFamily="34" charset="0"/>
              </a:rPr>
              <a:t>The controls are accessible remotely through modem.</a:t>
            </a:r>
          </a:p>
          <a:p>
            <a:r>
              <a:rPr lang="en-US" dirty="0" smtClean="0">
                <a:solidFill>
                  <a:schemeClr val="tx1"/>
                </a:solidFill>
                <a:latin typeface="Arial Rounded MT Bold" pitchFamily="34" charset="0"/>
              </a:rPr>
              <a:t>Washroom exhaust, boiler and circulating pumps are on the controls system.</a:t>
            </a:r>
          </a:p>
          <a:p>
            <a:r>
              <a:rPr lang="en-US" dirty="0" smtClean="0">
                <a:solidFill>
                  <a:schemeClr val="tx1"/>
                </a:solidFill>
                <a:latin typeface="Arial Rounded MT Bold" pitchFamily="34" charset="0"/>
              </a:rPr>
              <a:t>The school has a </a:t>
            </a:r>
            <a:r>
              <a:rPr lang="en-US" dirty="0" err="1" smtClean="0">
                <a:solidFill>
                  <a:schemeClr val="tx1"/>
                </a:solidFill>
                <a:latin typeface="Arial Rounded MT Bold" pitchFamily="34" charset="0"/>
              </a:rPr>
              <a:t>Bogen</a:t>
            </a:r>
            <a:r>
              <a:rPr lang="en-US" dirty="0" smtClean="0">
                <a:solidFill>
                  <a:schemeClr val="tx1"/>
                </a:solidFill>
                <a:latin typeface="Arial Rounded MT Bold" pitchFamily="34" charset="0"/>
              </a:rPr>
              <a:t> MC2K public address system.</a:t>
            </a:r>
            <a:endParaRPr lang="en-US" dirty="0">
              <a:solidFill>
                <a:schemeClr val="tx1"/>
              </a:solidFill>
              <a:latin typeface="Arial Rounded MT Bold" pitchFamily="34" charset="0"/>
            </a:endParaRP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25</a:t>
            </a:fld>
            <a:endParaRPr lang="en-US" sz="1400" dirty="0"/>
          </a:p>
        </p:txBody>
      </p:sp>
    </p:spTree>
    <p:extLst>
      <p:ext uri="{BB962C8B-B14F-4D97-AF65-F5344CB8AC3E}">
        <p14:creationId xmlns:p14="http://schemas.microsoft.com/office/powerpoint/2010/main" val="3860847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38907"/>
            <a:ext cx="8042276" cy="705623"/>
          </a:xfrm>
        </p:spPr>
        <p:txBody>
          <a:bodyPr/>
          <a:lstStyle/>
          <a:p>
            <a:r>
              <a:rPr lang="en-US" sz="3200" dirty="0" smtClean="0">
                <a:solidFill>
                  <a:schemeClr val="tx1"/>
                </a:solidFill>
                <a:latin typeface="Arial Rounded MT Bold" pitchFamily="34" charset="0"/>
              </a:rPr>
              <a:t>Electrical &amp; Lighting</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549275" y="1805152"/>
            <a:ext cx="8042276" cy="4343400"/>
          </a:xfrm>
        </p:spPr>
        <p:txBody>
          <a:bodyPr>
            <a:normAutofit/>
          </a:bodyPr>
          <a:lstStyle/>
          <a:p>
            <a:r>
              <a:rPr lang="en-US" dirty="0" smtClean="0">
                <a:solidFill>
                  <a:schemeClr val="tx1"/>
                </a:solidFill>
                <a:latin typeface="Arial Rounded MT Bold" pitchFamily="34" charset="0"/>
              </a:rPr>
              <a:t>There is a 1200 amp 600 volt service entrance located on the basement floor of the high school wing.</a:t>
            </a:r>
          </a:p>
          <a:p>
            <a:r>
              <a:rPr lang="en-US" dirty="0" smtClean="0">
                <a:solidFill>
                  <a:schemeClr val="tx1"/>
                </a:solidFill>
                <a:latin typeface="Arial Rounded MT Bold" pitchFamily="34" charset="0"/>
              </a:rPr>
              <a:t>New fluorescent lights have been installed in the majority of high usage areas.</a:t>
            </a:r>
            <a:endParaRPr lang="en-US" dirty="0">
              <a:solidFill>
                <a:schemeClr val="tx1"/>
              </a:solidFill>
              <a:latin typeface="Arial Rounded MT Bold" pitchFamily="34" charset="0"/>
            </a:endParaRPr>
          </a:p>
          <a:p>
            <a:r>
              <a:rPr lang="en-US" dirty="0" smtClean="0">
                <a:solidFill>
                  <a:schemeClr val="tx1"/>
                </a:solidFill>
                <a:latin typeface="Arial Rounded MT Bold" pitchFamily="34" charset="0"/>
              </a:rPr>
              <a:t>The gymnasium has HID (high intensity discharge) lighting and the multi-purpose room has fluorescent lighting.</a:t>
            </a:r>
          </a:p>
          <a:p>
            <a:endParaRPr lang="en-US" dirty="0">
              <a:solidFill>
                <a:schemeClr val="tx1"/>
              </a:solidFill>
              <a:latin typeface="Arial Rounded MT Bold" pitchFamily="34" charset="0"/>
            </a:endParaRP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dirty="0"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26</a:t>
            </a:fld>
            <a:endParaRPr lang="en-US" sz="1400" dirty="0"/>
          </a:p>
        </p:txBody>
      </p:sp>
    </p:spTree>
    <p:extLst>
      <p:ext uri="{BB962C8B-B14F-4D97-AF65-F5344CB8AC3E}">
        <p14:creationId xmlns:p14="http://schemas.microsoft.com/office/powerpoint/2010/main" val="840012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89" y="1121417"/>
            <a:ext cx="8042276" cy="714859"/>
          </a:xfrm>
        </p:spPr>
        <p:txBody>
          <a:bodyPr/>
          <a:lstStyle/>
          <a:p>
            <a:r>
              <a:rPr lang="en-US" sz="3200" dirty="0" smtClean="0">
                <a:solidFill>
                  <a:schemeClr val="tx1"/>
                </a:solidFill>
                <a:latin typeface="Arial Rounded MT Bold" pitchFamily="34" charset="0"/>
              </a:rPr>
              <a:t>Exterior</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549275" y="2289511"/>
            <a:ext cx="8042276" cy="4343400"/>
          </a:xfrm>
        </p:spPr>
        <p:txBody>
          <a:bodyPr/>
          <a:lstStyle/>
          <a:p>
            <a:r>
              <a:rPr lang="en-US" dirty="0" smtClean="0">
                <a:solidFill>
                  <a:schemeClr val="tx1"/>
                </a:solidFill>
                <a:latin typeface="Arial Rounded MT Bold" pitchFamily="34" charset="0"/>
              </a:rPr>
              <a:t>Exterior windows and siding were replaced/repaired during the 1992 upgrade.</a:t>
            </a:r>
          </a:p>
          <a:p>
            <a:r>
              <a:rPr lang="en-US" dirty="0" smtClean="0">
                <a:solidFill>
                  <a:schemeClr val="tx1"/>
                </a:solidFill>
                <a:latin typeface="Arial Rounded MT Bold" pitchFamily="34" charset="0"/>
              </a:rPr>
              <a:t>Exterior windows in the Elementary School were replaced in 2010.</a:t>
            </a:r>
          </a:p>
          <a:p>
            <a:pPr marL="0" indent="0">
              <a:buNone/>
            </a:pPr>
            <a:endParaRPr lang="en-US" dirty="0">
              <a:solidFill>
                <a:schemeClr val="tx1"/>
              </a:solidFill>
              <a:latin typeface="Arial Rounded MT Bold" pitchFamily="34" charset="0"/>
            </a:endParaRP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27</a:t>
            </a:fld>
            <a:endParaRPr lang="en-US" sz="1400" dirty="0"/>
          </a:p>
        </p:txBody>
      </p:sp>
    </p:spTree>
    <p:extLst>
      <p:ext uri="{BB962C8B-B14F-4D97-AF65-F5344CB8AC3E}">
        <p14:creationId xmlns:p14="http://schemas.microsoft.com/office/powerpoint/2010/main" val="1464129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00626"/>
            <a:ext cx="8042276" cy="677914"/>
          </a:xfrm>
        </p:spPr>
        <p:txBody>
          <a:bodyPr/>
          <a:lstStyle/>
          <a:p>
            <a:r>
              <a:rPr lang="en-US" sz="3200" dirty="0" smtClean="0">
                <a:solidFill>
                  <a:schemeClr val="tx1"/>
                </a:solidFill>
                <a:latin typeface="Arial Rounded MT Bold" pitchFamily="34" charset="0"/>
              </a:rPr>
              <a:t>Property</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550862" y="1924386"/>
            <a:ext cx="8042276" cy="4343400"/>
          </a:xfrm>
        </p:spPr>
        <p:txBody>
          <a:bodyPr>
            <a:normAutofit fontScale="92500"/>
          </a:bodyPr>
          <a:lstStyle/>
          <a:p>
            <a:r>
              <a:rPr lang="en-US" dirty="0" smtClean="0">
                <a:solidFill>
                  <a:schemeClr val="tx1"/>
                </a:solidFill>
                <a:latin typeface="Arial Rounded MT Bold" pitchFamily="34" charset="0"/>
              </a:rPr>
              <a:t>There is a shared entrance and an exit onto Bridge Street.</a:t>
            </a:r>
          </a:p>
          <a:p>
            <a:r>
              <a:rPr lang="en-US" dirty="0" smtClean="0">
                <a:solidFill>
                  <a:schemeClr val="tx1"/>
                </a:solidFill>
                <a:latin typeface="Arial Rounded MT Bold" pitchFamily="34" charset="0"/>
              </a:rPr>
              <a:t>There are two main parking lots (upper and lower) that Staff and visitors share. </a:t>
            </a:r>
          </a:p>
          <a:p>
            <a:r>
              <a:rPr lang="en-US" dirty="0" smtClean="0">
                <a:solidFill>
                  <a:schemeClr val="tx1"/>
                </a:solidFill>
                <a:latin typeface="Arial Rounded MT Bold" pitchFamily="34" charset="0"/>
              </a:rPr>
              <a:t>The driveway bus loading zone is along the side of the high school and at the rear for the elementary school.</a:t>
            </a:r>
          </a:p>
          <a:p>
            <a:r>
              <a:rPr lang="en-US" dirty="0" smtClean="0">
                <a:solidFill>
                  <a:schemeClr val="tx1"/>
                </a:solidFill>
                <a:latin typeface="Arial Rounded MT Bold" pitchFamily="34" charset="0"/>
              </a:rPr>
              <a:t>There is a fenced in compound, a tennis court, soccer field, significant amount of playground structures (elementary), along with green space for alternate activities.</a:t>
            </a:r>
          </a:p>
        </p:txBody>
      </p:sp>
      <p:sp>
        <p:nvSpPr>
          <p:cNvPr id="4"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28</a:t>
            </a:fld>
            <a:endParaRPr lang="en-US" sz="1400" dirty="0"/>
          </a:p>
        </p:txBody>
      </p:sp>
    </p:spTree>
    <p:extLst>
      <p:ext uri="{BB962C8B-B14F-4D97-AF65-F5344CB8AC3E}">
        <p14:creationId xmlns:p14="http://schemas.microsoft.com/office/powerpoint/2010/main" val="4041436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603" y="846957"/>
            <a:ext cx="8042276" cy="788750"/>
          </a:xfrm>
        </p:spPr>
        <p:txBody>
          <a:bodyPr/>
          <a:lstStyle/>
          <a:p>
            <a:r>
              <a:rPr lang="en-US" sz="3200" dirty="0" smtClean="0">
                <a:solidFill>
                  <a:schemeClr val="tx1"/>
                </a:solidFill>
                <a:latin typeface="Arial Rounded MT Bold" pitchFamily="34" charset="0"/>
              </a:rPr>
              <a:t>Capital Investments </a:t>
            </a:r>
            <a:endParaRPr lang="en-US" sz="3200" dirty="0">
              <a:solidFill>
                <a:schemeClr val="tx1"/>
              </a:solidFill>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06352"/>
              </p:ext>
            </p:extLst>
          </p:nvPr>
        </p:nvGraphicFramePr>
        <p:xfrm>
          <a:off x="879121" y="2210357"/>
          <a:ext cx="7385758" cy="3337560"/>
        </p:xfrm>
        <a:graphic>
          <a:graphicData uri="http://schemas.openxmlformats.org/drawingml/2006/table">
            <a:tbl>
              <a:tblPr firstRow="1" bandRow="1">
                <a:tableStyleId>{5C22544A-7EE6-4342-B048-85BDC9FD1C3A}</a:tableStyleId>
              </a:tblPr>
              <a:tblGrid>
                <a:gridCol w="1655907"/>
                <a:gridCol w="3705609"/>
                <a:gridCol w="2024242"/>
              </a:tblGrid>
              <a:tr h="370840">
                <a:tc>
                  <a:txBody>
                    <a:bodyPr/>
                    <a:lstStyle/>
                    <a:p>
                      <a:r>
                        <a:rPr lang="en-US" dirty="0" smtClean="0">
                          <a:latin typeface="Arial Rounded MT Bold" pitchFamily="34" charset="0"/>
                        </a:rPr>
                        <a:t>Year</a:t>
                      </a:r>
                      <a:endParaRPr lang="en-US" dirty="0">
                        <a:latin typeface="Arial Rounded MT Bold" pitchFamily="34" charset="0"/>
                      </a:endParaRPr>
                    </a:p>
                  </a:txBody>
                  <a:tcPr/>
                </a:tc>
                <a:tc>
                  <a:txBody>
                    <a:bodyPr/>
                    <a:lstStyle/>
                    <a:p>
                      <a:r>
                        <a:rPr lang="en-US" dirty="0" smtClean="0">
                          <a:latin typeface="Arial Rounded MT Bold" pitchFamily="34" charset="0"/>
                        </a:rPr>
                        <a:t>Scope of</a:t>
                      </a:r>
                      <a:r>
                        <a:rPr lang="en-US" baseline="0" dirty="0" smtClean="0">
                          <a:latin typeface="Arial Rounded MT Bold" pitchFamily="34" charset="0"/>
                        </a:rPr>
                        <a:t> Work</a:t>
                      </a:r>
                      <a:endParaRPr lang="en-US" dirty="0">
                        <a:latin typeface="Arial Rounded MT Bold" pitchFamily="34" charset="0"/>
                      </a:endParaRPr>
                    </a:p>
                  </a:txBody>
                  <a:tcPr/>
                </a:tc>
                <a:tc>
                  <a:txBody>
                    <a:bodyPr/>
                    <a:lstStyle/>
                    <a:p>
                      <a:r>
                        <a:rPr lang="en-US" dirty="0" smtClean="0">
                          <a:latin typeface="Arial Rounded MT Bold" pitchFamily="34" charset="0"/>
                        </a:rPr>
                        <a:t>Cost </a:t>
                      </a:r>
                      <a:endParaRPr lang="en-US" dirty="0">
                        <a:latin typeface="Arial Rounded MT Bold" pitchFamily="34" charset="0"/>
                      </a:endParaRPr>
                    </a:p>
                  </a:txBody>
                  <a:tcPr/>
                </a:tc>
              </a:tr>
              <a:tr h="370840">
                <a:tc>
                  <a:txBody>
                    <a:bodyPr/>
                    <a:lstStyle/>
                    <a:p>
                      <a:r>
                        <a:rPr lang="en-US" dirty="0" smtClean="0">
                          <a:latin typeface="Arial Rounded MT Bold" pitchFamily="34" charset="0"/>
                        </a:rPr>
                        <a:t>2013</a:t>
                      </a:r>
                      <a:endParaRPr lang="en-US" dirty="0">
                        <a:latin typeface="Arial Rounded MT Bold" pitchFamily="34" charset="0"/>
                      </a:endParaRPr>
                    </a:p>
                  </a:txBody>
                  <a:tcPr/>
                </a:tc>
                <a:tc>
                  <a:txBody>
                    <a:bodyPr/>
                    <a:lstStyle/>
                    <a:p>
                      <a:r>
                        <a:rPr lang="en-US" baseline="0" dirty="0" smtClean="0">
                          <a:latin typeface="Arial Rounded MT Bold" pitchFamily="34" charset="0"/>
                        </a:rPr>
                        <a:t>Heating System Upgrade</a:t>
                      </a:r>
                      <a:endParaRPr lang="en-US" dirty="0">
                        <a:latin typeface="Arial Rounded MT Bold" pitchFamily="34" charset="0"/>
                      </a:endParaRPr>
                    </a:p>
                  </a:txBody>
                  <a:tcPr/>
                </a:tc>
                <a:tc>
                  <a:txBody>
                    <a:bodyPr/>
                    <a:lstStyle/>
                    <a:p>
                      <a:pPr algn="r"/>
                      <a:r>
                        <a:rPr lang="en-US" dirty="0" smtClean="0">
                          <a:latin typeface="Arial Rounded MT Bold" pitchFamily="34" charset="0"/>
                        </a:rPr>
                        <a:t>$38 474.00</a:t>
                      </a:r>
                      <a:endParaRPr lang="en-US" dirty="0">
                        <a:latin typeface="Arial Rounded MT Bold" pitchFamily="34" charset="0"/>
                      </a:endParaRPr>
                    </a:p>
                  </a:txBody>
                  <a:tcPr/>
                </a:tc>
              </a:tr>
              <a:tr h="370840">
                <a:tc>
                  <a:txBody>
                    <a:bodyPr/>
                    <a:lstStyle/>
                    <a:p>
                      <a:r>
                        <a:rPr lang="en-US" dirty="0" smtClean="0">
                          <a:latin typeface="Arial Rounded MT Bold" pitchFamily="34" charset="0"/>
                        </a:rPr>
                        <a:t>2012</a:t>
                      </a:r>
                      <a:endParaRPr lang="en-US" dirty="0">
                        <a:latin typeface="Arial Rounded MT Bold" pitchFamily="34" charset="0"/>
                      </a:endParaRPr>
                    </a:p>
                  </a:txBody>
                  <a:tcPr/>
                </a:tc>
                <a:tc>
                  <a:txBody>
                    <a:bodyPr/>
                    <a:lstStyle/>
                    <a:p>
                      <a:r>
                        <a:rPr lang="en-US" dirty="0" smtClean="0">
                          <a:latin typeface="Arial Rounded MT Bold" pitchFamily="34" charset="0"/>
                        </a:rPr>
                        <a:t>Thermostat</a:t>
                      </a:r>
                      <a:r>
                        <a:rPr lang="en-US" baseline="0" dirty="0" smtClean="0">
                          <a:latin typeface="Arial Rounded MT Bold" pitchFamily="34" charset="0"/>
                        </a:rPr>
                        <a:t> and </a:t>
                      </a:r>
                      <a:r>
                        <a:rPr lang="en-US" dirty="0" smtClean="0">
                          <a:latin typeface="Arial Rounded MT Bold" pitchFamily="34" charset="0"/>
                        </a:rPr>
                        <a:t>Control System</a:t>
                      </a:r>
                      <a:endParaRPr lang="en-US" dirty="0">
                        <a:latin typeface="Arial Rounded MT Bold" pitchFamily="34" charset="0"/>
                      </a:endParaRPr>
                    </a:p>
                  </a:txBody>
                  <a:tcPr/>
                </a:tc>
                <a:tc>
                  <a:txBody>
                    <a:bodyPr/>
                    <a:lstStyle/>
                    <a:p>
                      <a:pPr algn="r"/>
                      <a:r>
                        <a:rPr lang="en-US" dirty="0" smtClean="0">
                          <a:latin typeface="Arial Rounded MT Bold" pitchFamily="34" charset="0"/>
                        </a:rPr>
                        <a:t>$9 990.00</a:t>
                      </a:r>
                      <a:endParaRPr lang="en-US" dirty="0">
                        <a:latin typeface="Arial Rounded MT Bold" pitchFamily="34" charset="0"/>
                      </a:endParaRPr>
                    </a:p>
                  </a:txBody>
                  <a:tcPr/>
                </a:tc>
              </a:tr>
              <a:tr h="370840">
                <a:tc>
                  <a:txBody>
                    <a:bodyPr/>
                    <a:lstStyle/>
                    <a:p>
                      <a:r>
                        <a:rPr lang="en-US" dirty="0" smtClean="0">
                          <a:latin typeface="Arial Rounded MT Bold" pitchFamily="34" charset="0"/>
                        </a:rPr>
                        <a:t>2012</a:t>
                      </a:r>
                      <a:endParaRPr lang="en-US" dirty="0">
                        <a:latin typeface="Arial Rounded MT Bold" pitchFamily="34" charset="0"/>
                      </a:endParaRPr>
                    </a:p>
                  </a:txBody>
                  <a:tcPr/>
                </a:tc>
                <a:tc>
                  <a:txBody>
                    <a:bodyPr/>
                    <a:lstStyle/>
                    <a:p>
                      <a:r>
                        <a:rPr lang="en-US" dirty="0" smtClean="0">
                          <a:latin typeface="Arial Rounded MT Bold" pitchFamily="34" charset="0"/>
                        </a:rPr>
                        <a:t>Boiler</a:t>
                      </a:r>
                      <a:endParaRPr lang="en-US" dirty="0">
                        <a:latin typeface="Arial Rounded MT Bold" pitchFamily="34" charset="0"/>
                      </a:endParaRPr>
                    </a:p>
                  </a:txBody>
                  <a:tcPr/>
                </a:tc>
                <a:tc>
                  <a:txBody>
                    <a:bodyPr/>
                    <a:lstStyle/>
                    <a:p>
                      <a:pPr algn="r"/>
                      <a:r>
                        <a:rPr lang="en-US" dirty="0" smtClean="0">
                          <a:latin typeface="Arial Rounded MT Bold" pitchFamily="34" charset="0"/>
                        </a:rPr>
                        <a:t>$48 438.00</a:t>
                      </a:r>
                      <a:endParaRPr lang="en-US" dirty="0">
                        <a:latin typeface="Arial Rounded MT Bold" pitchFamily="34" charset="0"/>
                      </a:endParaRPr>
                    </a:p>
                  </a:txBody>
                  <a:tcPr/>
                </a:tc>
              </a:tr>
              <a:tr h="370840">
                <a:tc>
                  <a:txBody>
                    <a:bodyPr/>
                    <a:lstStyle/>
                    <a:p>
                      <a:r>
                        <a:rPr lang="en-US" dirty="0" smtClean="0">
                          <a:latin typeface="Arial Rounded MT Bold" pitchFamily="34" charset="0"/>
                        </a:rPr>
                        <a:t>2011</a:t>
                      </a:r>
                      <a:endParaRPr lang="en-US" dirty="0">
                        <a:latin typeface="Arial Rounded MT Bold" pitchFamily="34" charset="0"/>
                      </a:endParaRPr>
                    </a:p>
                  </a:txBody>
                  <a:tcPr/>
                </a:tc>
                <a:tc>
                  <a:txBody>
                    <a:bodyPr/>
                    <a:lstStyle/>
                    <a:p>
                      <a:r>
                        <a:rPr lang="en-US" dirty="0" smtClean="0">
                          <a:latin typeface="Arial Rounded MT Bold" pitchFamily="34" charset="0"/>
                        </a:rPr>
                        <a:t>Radon</a:t>
                      </a:r>
                      <a:endParaRPr lang="en-US" dirty="0">
                        <a:latin typeface="Arial Rounded MT Bold" pitchFamily="34" charset="0"/>
                      </a:endParaRPr>
                    </a:p>
                  </a:txBody>
                  <a:tcPr/>
                </a:tc>
                <a:tc>
                  <a:txBody>
                    <a:bodyPr/>
                    <a:lstStyle/>
                    <a:p>
                      <a:pPr algn="r"/>
                      <a:r>
                        <a:rPr lang="en-US" dirty="0" smtClean="0">
                          <a:latin typeface="Arial Rounded MT Bold" pitchFamily="34" charset="0"/>
                        </a:rPr>
                        <a:t>$166</a:t>
                      </a:r>
                      <a:r>
                        <a:rPr lang="en-US" baseline="0" dirty="0" smtClean="0">
                          <a:latin typeface="Arial Rounded MT Bold" pitchFamily="34" charset="0"/>
                        </a:rPr>
                        <a:t> 873.00</a:t>
                      </a:r>
                      <a:endParaRPr lang="en-US" dirty="0">
                        <a:latin typeface="Arial Rounded MT Bold" pitchFamily="34" charset="0"/>
                      </a:endParaRPr>
                    </a:p>
                  </a:txBody>
                  <a:tcPr/>
                </a:tc>
              </a:tr>
              <a:tr h="370840">
                <a:tc>
                  <a:txBody>
                    <a:bodyPr/>
                    <a:lstStyle/>
                    <a:p>
                      <a:r>
                        <a:rPr lang="en-US" dirty="0" smtClean="0">
                          <a:latin typeface="Arial Rounded MT Bold" pitchFamily="34" charset="0"/>
                        </a:rPr>
                        <a:t>2010</a:t>
                      </a:r>
                      <a:endParaRPr lang="en-US" dirty="0">
                        <a:latin typeface="Arial Rounded MT Bold" pitchFamily="34" charset="0"/>
                      </a:endParaRPr>
                    </a:p>
                  </a:txBody>
                  <a:tcPr/>
                </a:tc>
                <a:tc>
                  <a:txBody>
                    <a:bodyPr/>
                    <a:lstStyle/>
                    <a:p>
                      <a:r>
                        <a:rPr lang="en-US" dirty="0" smtClean="0">
                          <a:latin typeface="Arial Rounded MT Bold" pitchFamily="34" charset="0"/>
                        </a:rPr>
                        <a:t>Heat</a:t>
                      </a:r>
                      <a:r>
                        <a:rPr lang="en-US" baseline="0" dirty="0" smtClean="0">
                          <a:latin typeface="Arial Rounded MT Bold" pitchFamily="34" charset="0"/>
                        </a:rPr>
                        <a:t> Exchanger</a:t>
                      </a:r>
                      <a:endParaRPr lang="en-US" dirty="0">
                        <a:latin typeface="Arial Rounded MT Bold" pitchFamily="34" charset="0"/>
                      </a:endParaRPr>
                    </a:p>
                  </a:txBody>
                  <a:tcPr/>
                </a:tc>
                <a:tc>
                  <a:txBody>
                    <a:bodyPr/>
                    <a:lstStyle/>
                    <a:p>
                      <a:pPr algn="r"/>
                      <a:r>
                        <a:rPr lang="en-US" dirty="0" smtClean="0">
                          <a:latin typeface="Arial Rounded MT Bold" pitchFamily="34" charset="0"/>
                        </a:rPr>
                        <a:t>$23</a:t>
                      </a:r>
                      <a:r>
                        <a:rPr lang="en-US" baseline="0" dirty="0" smtClean="0">
                          <a:latin typeface="Arial Rounded MT Bold" pitchFamily="34" charset="0"/>
                        </a:rPr>
                        <a:t> 193.00</a:t>
                      </a:r>
                      <a:endParaRPr lang="en-US" dirty="0">
                        <a:latin typeface="Arial Rounded MT Bold" pitchFamily="34" charset="0"/>
                      </a:endParaRPr>
                    </a:p>
                  </a:txBody>
                  <a:tcPr/>
                </a:tc>
              </a:tr>
              <a:tr h="370840">
                <a:tc>
                  <a:txBody>
                    <a:bodyPr/>
                    <a:lstStyle/>
                    <a:p>
                      <a:r>
                        <a:rPr lang="en-US" dirty="0" smtClean="0">
                          <a:latin typeface="Arial Rounded MT Bold" pitchFamily="34" charset="0"/>
                        </a:rPr>
                        <a:t>2010</a:t>
                      </a:r>
                      <a:endParaRPr lang="en-US" dirty="0">
                        <a:latin typeface="Arial Rounded MT Bold" pitchFamily="34" charset="0"/>
                      </a:endParaRPr>
                    </a:p>
                  </a:txBody>
                  <a:tcPr/>
                </a:tc>
                <a:tc>
                  <a:txBody>
                    <a:bodyPr/>
                    <a:lstStyle/>
                    <a:p>
                      <a:r>
                        <a:rPr lang="en-US" dirty="0" smtClean="0">
                          <a:latin typeface="Arial Rounded MT Bold" pitchFamily="34" charset="0"/>
                        </a:rPr>
                        <a:t>Exterior</a:t>
                      </a:r>
                      <a:r>
                        <a:rPr lang="en-US" baseline="0" dirty="0" smtClean="0">
                          <a:latin typeface="Arial Rounded MT Bold" pitchFamily="34" charset="0"/>
                        </a:rPr>
                        <a:t> Windows</a:t>
                      </a:r>
                      <a:endParaRPr lang="en-US" dirty="0">
                        <a:latin typeface="Arial Rounded MT Bold" pitchFamily="34" charset="0"/>
                      </a:endParaRPr>
                    </a:p>
                  </a:txBody>
                  <a:tcPr/>
                </a:tc>
                <a:tc>
                  <a:txBody>
                    <a:bodyPr/>
                    <a:lstStyle/>
                    <a:p>
                      <a:pPr algn="r"/>
                      <a:r>
                        <a:rPr lang="en-US" dirty="0" smtClean="0">
                          <a:latin typeface="Arial Rounded MT Bold" pitchFamily="34" charset="0"/>
                        </a:rPr>
                        <a:t>$74 296.00</a:t>
                      </a:r>
                      <a:endParaRPr lang="en-US" dirty="0">
                        <a:latin typeface="Arial Rounded MT Bold" pitchFamily="34" charset="0"/>
                      </a:endParaRPr>
                    </a:p>
                  </a:txBody>
                  <a:tcPr/>
                </a:tc>
              </a:tr>
              <a:tr h="370840">
                <a:tc>
                  <a:txBody>
                    <a:bodyPr/>
                    <a:lstStyle/>
                    <a:p>
                      <a:r>
                        <a:rPr lang="en-US" dirty="0" smtClean="0">
                          <a:latin typeface="Arial Rounded MT Bold" pitchFamily="34" charset="0"/>
                        </a:rPr>
                        <a:t>2009 </a:t>
                      </a:r>
                      <a:endParaRPr lang="en-US" dirty="0">
                        <a:latin typeface="Arial Rounded MT Bold" pitchFamily="34" charset="0"/>
                      </a:endParaRPr>
                    </a:p>
                  </a:txBody>
                  <a:tcPr/>
                </a:tc>
                <a:tc>
                  <a:txBody>
                    <a:bodyPr/>
                    <a:lstStyle/>
                    <a:p>
                      <a:r>
                        <a:rPr lang="en-US" baseline="0" dirty="0" smtClean="0">
                          <a:latin typeface="Arial Rounded MT Bold" pitchFamily="34" charset="0"/>
                        </a:rPr>
                        <a:t>Roof Replacement </a:t>
                      </a:r>
                      <a:endParaRPr lang="en-US" dirty="0">
                        <a:latin typeface="Arial Rounded MT Bold" pitchFamily="34" charset="0"/>
                      </a:endParaRPr>
                    </a:p>
                  </a:txBody>
                  <a:tcPr/>
                </a:tc>
                <a:tc>
                  <a:txBody>
                    <a:bodyPr/>
                    <a:lstStyle/>
                    <a:p>
                      <a:pPr algn="r"/>
                      <a:r>
                        <a:rPr lang="en-US" dirty="0" smtClean="0">
                          <a:latin typeface="Arial Rounded MT Bold" pitchFamily="34" charset="0"/>
                        </a:rPr>
                        <a:t>$116 228.00</a:t>
                      </a:r>
                    </a:p>
                  </a:txBody>
                  <a:tcPr/>
                </a:tc>
              </a:tr>
              <a:tr h="370840">
                <a:tc>
                  <a:txBody>
                    <a:bodyPr/>
                    <a:lstStyle/>
                    <a:p>
                      <a:r>
                        <a:rPr lang="en-US" dirty="0" smtClean="0">
                          <a:latin typeface="Arial Rounded MT Bold" pitchFamily="34" charset="0"/>
                        </a:rPr>
                        <a:t>2008</a:t>
                      </a:r>
                      <a:endParaRPr lang="en-US" dirty="0">
                        <a:latin typeface="Arial Rounded MT Bold" pitchFamily="34" charset="0"/>
                      </a:endParaRPr>
                    </a:p>
                  </a:txBody>
                  <a:tcPr/>
                </a:tc>
                <a:tc>
                  <a:txBody>
                    <a:bodyPr/>
                    <a:lstStyle/>
                    <a:p>
                      <a:r>
                        <a:rPr lang="en-US" dirty="0" smtClean="0">
                          <a:latin typeface="Arial Rounded MT Bold" pitchFamily="34" charset="0"/>
                        </a:rPr>
                        <a:t>Roof</a:t>
                      </a:r>
                      <a:r>
                        <a:rPr lang="en-US" baseline="0" dirty="0" smtClean="0">
                          <a:latin typeface="Arial Rounded MT Bold" pitchFamily="34" charset="0"/>
                        </a:rPr>
                        <a:t> Replacement</a:t>
                      </a:r>
                      <a:endParaRPr lang="en-US" dirty="0">
                        <a:latin typeface="Arial Rounded MT Bold" pitchFamily="34" charset="0"/>
                      </a:endParaRPr>
                    </a:p>
                  </a:txBody>
                  <a:tcPr/>
                </a:tc>
                <a:tc>
                  <a:txBody>
                    <a:bodyPr/>
                    <a:lstStyle/>
                    <a:p>
                      <a:pPr algn="r"/>
                      <a:r>
                        <a:rPr lang="en-US" dirty="0" smtClean="0">
                          <a:latin typeface="Arial Rounded MT Bold" pitchFamily="34" charset="0"/>
                        </a:rPr>
                        <a:t>$11 297.00</a:t>
                      </a:r>
                      <a:endParaRPr lang="en-US" dirty="0">
                        <a:latin typeface="Arial Rounded MT Bold" pitchFamily="34" charset="0"/>
                      </a:endParaRPr>
                    </a:p>
                  </a:txBody>
                  <a:tcPr/>
                </a:tc>
              </a:tr>
            </a:tbl>
          </a:graphicData>
        </a:graphic>
      </p:graphicFrame>
      <p:sp>
        <p:nvSpPr>
          <p:cNvPr id="5"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3" name="Slide Number Placeholder 2"/>
          <p:cNvSpPr>
            <a:spLocks noGrp="1"/>
          </p:cNvSpPr>
          <p:nvPr>
            <p:ph type="sldNum" sz="quarter" idx="12"/>
          </p:nvPr>
        </p:nvSpPr>
        <p:spPr/>
        <p:txBody>
          <a:bodyPr/>
          <a:lstStyle/>
          <a:p>
            <a:fld id="{7F5CE407-6216-4202-80E4-A30DC2F709B2}" type="slidenum">
              <a:rPr lang="en-US" sz="1400" smtClean="0"/>
              <a:pPr/>
              <a:t>29</a:t>
            </a:fld>
            <a:endParaRPr lang="en-US" sz="1400" dirty="0"/>
          </a:p>
        </p:txBody>
      </p:sp>
    </p:spTree>
    <p:extLst>
      <p:ext uri="{BB962C8B-B14F-4D97-AF65-F5344CB8AC3E}">
        <p14:creationId xmlns:p14="http://schemas.microsoft.com/office/powerpoint/2010/main" val="2165465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1414130"/>
            <a:ext cx="8042276" cy="527554"/>
          </a:xfrm>
        </p:spPr>
        <p:txBody>
          <a:bodyPr/>
          <a:lstStyle/>
          <a:p>
            <a:r>
              <a:rPr lang="en-US" sz="2400" u="sng" dirty="0" smtClean="0">
                <a:solidFill>
                  <a:schemeClr val="tx1"/>
                </a:solidFill>
                <a:latin typeface="Arial Rounded MT Bold" pitchFamily="34" charset="0"/>
              </a:rPr>
              <a:t>Public Meeting #1 Agenda</a:t>
            </a:r>
            <a:endParaRPr lang="en-US" sz="2400" u="sng" dirty="0">
              <a:solidFill>
                <a:schemeClr val="tx1"/>
              </a:solidFill>
              <a:latin typeface="Arial Rounded MT Bold" pitchFamily="34" charset="0"/>
            </a:endParaRPr>
          </a:p>
        </p:txBody>
      </p:sp>
      <p:sp>
        <p:nvSpPr>
          <p:cNvPr id="3" name="Content Placeholder 2"/>
          <p:cNvSpPr>
            <a:spLocks noGrp="1"/>
          </p:cNvSpPr>
          <p:nvPr>
            <p:ph idx="1"/>
          </p:nvPr>
        </p:nvSpPr>
        <p:spPr>
          <a:xfrm>
            <a:off x="634335" y="2207498"/>
            <a:ext cx="8042276" cy="4173279"/>
          </a:xfrm>
        </p:spPr>
        <p:txBody>
          <a:bodyPr>
            <a:normAutofit lnSpcReduction="10000"/>
          </a:bodyPr>
          <a:lstStyle/>
          <a:p>
            <a:r>
              <a:rPr lang="en-US" dirty="0" smtClean="0">
                <a:solidFill>
                  <a:schemeClr val="tx1"/>
                </a:solidFill>
                <a:latin typeface="Arial Rounded MT Bold" pitchFamily="34" charset="0"/>
              </a:rPr>
              <a:t>Introductions</a:t>
            </a:r>
          </a:p>
          <a:p>
            <a:r>
              <a:rPr lang="en-US" dirty="0" smtClean="0">
                <a:solidFill>
                  <a:schemeClr val="tx1"/>
                </a:solidFill>
                <a:latin typeface="Arial Rounded MT Bold" pitchFamily="34" charset="0"/>
              </a:rPr>
              <a:t>Review of Provincial Policy 409  Multi–Year School Infrastructure Planning</a:t>
            </a:r>
          </a:p>
          <a:p>
            <a:r>
              <a:rPr lang="en-US" dirty="0" smtClean="0">
                <a:solidFill>
                  <a:schemeClr val="tx1"/>
                </a:solidFill>
                <a:latin typeface="Arial Rounded MT Bold" pitchFamily="34" charset="0"/>
              </a:rPr>
              <a:t>Presentation of Facts – Stanley Elementary &amp; Stanley High School</a:t>
            </a:r>
          </a:p>
          <a:p>
            <a:r>
              <a:rPr lang="en-US" dirty="0" smtClean="0">
                <a:solidFill>
                  <a:schemeClr val="tx1"/>
                </a:solidFill>
                <a:latin typeface="Arial Rounded MT Bold" pitchFamily="34" charset="0"/>
              </a:rPr>
              <a:t>Question and Answer</a:t>
            </a:r>
          </a:p>
          <a:p>
            <a:r>
              <a:rPr lang="en-US" dirty="0" smtClean="0">
                <a:solidFill>
                  <a:schemeClr val="tx1"/>
                </a:solidFill>
                <a:latin typeface="Arial Rounded MT Bold" pitchFamily="34" charset="0"/>
              </a:rPr>
              <a:t>What’s Next?</a:t>
            </a:r>
          </a:p>
          <a:p>
            <a:pPr lvl="1"/>
            <a:r>
              <a:rPr lang="en-US" dirty="0" smtClean="0">
                <a:solidFill>
                  <a:schemeClr val="tx1"/>
                </a:solidFill>
                <a:latin typeface="Arial Rounded MT Bold" pitchFamily="34" charset="0"/>
              </a:rPr>
              <a:t>Online Resources and Feedback</a:t>
            </a:r>
          </a:p>
          <a:p>
            <a:pPr lvl="1"/>
            <a:r>
              <a:rPr lang="en-US" dirty="0" smtClean="0">
                <a:solidFill>
                  <a:schemeClr val="tx1"/>
                </a:solidFill>
                <a:latin typeface="Arial Rounded MT Bold" pitchFamily="34" charset="0"/>
              </a:rPr>
              <a:t>Next Meetings</a:t>
            </a:r>
            <a:endParaRPr lang="en-US" dirty="0">
              <a:solidFill>
                <a:schemeClr val="tx1"/>
              </a:solidFill>
              <a:latin typeface="Arial Rounded MT Bold" pitchFamily="34" charset="0"/>
            </a:endParaRPr>
          </a:p>
          <a:p>
            <a:endParaRPr lang="en-US" dirty="0" smtClean="0">
              <a:solidFill>
                <a:schemeClr val="tx1"/>
              </a:solidFill>
            </a:endParaRPr>
          </a:p>
          <a:p>
            <a:endParaRPr lang="en-US" dirty="0">
              <a:solidFill>
                <a:schemeClr val="tx1"/>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3</a:t>
            </a:fld>
            <a:endParaRPr lang="en-US" sz="1400" dirty="0"/>
          </a:p>
        </p:txBody>
      </p:sp>
    </p:spTree>
    <p:extLst>
      <p:ext uri="{BB962C8B-B14F-4D97-AF65-F5344CB8AC3E}">
        <p14:creationId xmlns:p14="http://schemas.microsoft.com/office/powerpoint/2010/main" val="70743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23636"/>
            <a:ext cx="8042276" cy="816060"/>
          </a:xfrm>
        </p:spPr>
        <p:txBody>
          <a:bodyPr/>
          <a:lstStyle/>
          <a:p>
            <a:r>
              <a:rPr lang="en-CA" sz="3200" dirty="0" smtClean="0">
                <a:solidFill>
                  <a:schemeClr val="tx1"/>
                </a:solidFill>
              </a:rPr>
              <a:t/>
            </a:r>
            <a:br>
              <a:rPr lang="en-CA" sz="3200" dirty="0" smtClean="0">
                <a:solidFill>
                  <a:schemeClr val="tx1"/>
                </a:solidFill>
              </a:rPr>
            </a:br>
            <a:r>
              <a:rPr lang="en-US" sz="3200" dirty="0" smtClean="0">
                <a:solidFill>
                  <a:schemeClr val="tx1"/>
                </a:solidFill>
                <a:latin typeface="Arial Rounded MT Bold" pitchFamily="34" charset="0"/>
              </a:rPr>
              <a:t> School Physical Plant Status</a:t>
            </a:r>
            <a:endParaRPr lang="en-CA"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617580"/>
              </p:ext>
            </p:extLst>
          </p:nvPr>
        </p:nvGraphicFramePr>
        <p:xfrm>
          <a:off x="549275" y="2210517"/>
          <a:ext cx="8042276" cy="1468120"/>
        </p:xfrm>
        <a:graphic>
          <a:graphicData uri="http://schemas.openxmlformats.org/drawingml/2006/table">
            <a:tbl>
              <a:tblPr firstRow="1" bandRow="1">
                <a:tableStyleId>{5C22544A-7EE6-4342-B048-85BDC9FD1C3A}</a:tableStyleId>
              </a:tblPr>
              <a:tblGrid>
                <a:gridCol w="1427307"/>
                <a:gridCol w="1644073"/>
                <a:gridCol w="3306618"/>
                <a:gridCol w="1664278"/>
              </a:tblGrid>
              <a:tr h="370840">
                <a:tc gridSpan="2">
                  <a:txBody>
                    <a:bodyPr/>
                    <a:lstStyle/>
                    <a:p>
                      <a:pPr marL="0" marR="0" algn="ctr">
                        <a:spcBef>
                          <a:spcPts val="0"/>
                        </a:spcBef>
                        <a:spcAft>
                          <a:spcPts val="0"/>
                        </a:spcAft>
                      </a:pPr>
                      <a:r>
                        <a:rPr lang="en-US" sz="1800" b="1" dirty="0">
                          <a:latin typeface="Arial Rounded MT Bold" pitchFamily="34" charset="0"/>
                          <a:ea typeface="Times New Roman"/>
                        </a:rPr>
                        <a:t>Building Exterior and Site</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US" sz="1800" b="1" dirty="0">
                          <a:latin typeface="Arial Rounded MT Bold" pitchFamily="34" charset="0"/>
                          <a:ea typeface="Times New Roman"/>
                        </a:rPr>
                        <a:t>Description</a:t>
                      </a:r>
                      <a:endParaRPr lang="en-CA" sz="1800" dirty="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endParaRPr lang="en-CA" sz="1800" dirty="0">
                        <a:latin typeface="Arial Rounded MT Bold" pitchFamily="34" charset="0"/>
                        <a:ea typeface="Times New Roman"/>
                      </a:endParaRPr>
                    </a:p>
                  </a:txBody>
                  <a:tcPr marL="68580" marR="68580" marT="0" marB="0" anchor="ctr"/>
                </a:tc>
              </a:tr>
              <a:tr h="370840">
                <a:tc>
                  <a:txBody>
                    <a:bodyPr/>
                    <a:lstStyle/>
                    <a:p>
                      <a:pPr marL="0" marR="0" algn="just">
                        <a:spcBef>
                          <a:spcPts val="0"/>
                        </a:spcBef>
                        <a:spcAft>
                          <a:spcPts val="0"/>
                        </a:spcAft>
                      </a:pPr>
                      <a:r>
                        <a:rPr lang="en-US" sz="1800" dirty="0">
                          <a:solidFill>
                            <a:schemeClr val="tx1"/>
                          </a:solidFill>
                          <a:latin typeface="Arial Rounded MT Bold" pitchFamily="34" charset="0"/>
                          <a:ea typeface="Times New Roman"/>
                        </a:rPr>
                        <a:t>Site </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just">
                        <a:spcBef>
                          <a:spcPts val="0"/>
                        </a:spcBef>
                        <a:spcAft>
                          <a:spcPts val="0"/>
                        </a:spcAft>
                      </a:pPr>
                      <a:r>
                        <a:rPr lang="en-US" sz="1800" dirty="0">
                          <a:solidFill>
                            <a:schemeClr val="tx1"/>
                          </a:solidFill>
                          <a:latin typeface="Arial Rounded MT Bold" pitchFamily="34" charset="0"/>
                          <a:ea typeface="Times New Roman"/>
                        </a:rPr>
                        <a:t>Site Improvement</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spcBef>
                          <a:spcPts val="0"/>
                        </a:spcBef>
                        <a:spcAft>
                          <a:spcPts val="0"/>
                        </a:spcAft>
                      </a:pPr>
                      <a:r>
                        <a:rPr lang="en-US" sz="1800" dirty="0" smtClean="0">
                          <a:solidFill>
                            <a:schemeClr val="tx1"/>
                          </a:solidFill>
                          <a:latin typeface="Arial Rounded MT Bold" pitchFamily="34" charset="0"/>
                          <a:ea typeface="Times New Roman"/>
                        </a:rPr>
                        <a:t>Replace back entrance steps (Elementary)</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r">
                        <a:spcBef>
                          <a:spcPts val="0"/>
                        </a:spcBef>
                        <a:spcAft>
                          <a:spcPts val="0"/>
                        </a:spcAft>
                      </a:pPr>
                      <a:endParaRPr lang="en-CA" sz="1800" dirty="0">
                        <a:solidFill>
                          <a:schemeClr val="tx1">
                            <a:lumMod val="65000"/>
                            <a:lumOff val="35000"/>
                          </a:schemeClr>
                        </a:solidFill>
                        <a:latin typeface="Arial Rounded MT Bold" pitchFamily="34" charset="0"/>
                        <a:ea typeface="Times New Roman"/>
                      </a:endParaRPr>
                    </a:p>
                  </a:txBody>
                  <a:tcPr marL="68580" marR="68580" marT="0" marB="0"/>
                </a:tc>
              </a:tr>
              <a:tr h="370840">
                <a:tc>
                  <a:txBody>
                    <a:bodyPr/>
                    <a:lstStyle/>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Site</a:t>
                      </a:r>
                      <a:endParaRPr lang="en-CA" sz="1800" kern="1200" dirty="0">
                        <a:solidFill>
                          <a:schemeClr val="tx1"/>
                        </a:solidFill>
                        <a:latin typeface="Arial Rounded MT Bold" pitchFamily="34" charset="0"/>
                        <a:ea typeface="Times New Roman"/>
                        <a:cs typeface="+mn-cs"/>
                      </a:endParaRPr>
                    </a:p>
                  </a:txBody>
                  <a:tcPr marL="68580" marR="68580" marT="0" marB="0"/>
                </a:tc>
                <a:tc>
                  <a:txBody>
                    <a:bodyPr/>
                    <a:lstStyle/>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Site Improvement</a:t>
                      </a:r>
                      <a:endParaRPr lang="en-CA" sz="1800" kern="1200" dirty="0">
                        <a:solidFill>
                          <a:schemeClr val="tx1"/>
                        </a:solidFill>
                        <a:latin typeface="Arial Rounded MT Bold" pitchFamily="34" charset="0"/>
                        <a:ea typeface="Times New Roman"/>
                        <a:cs typeface="+mn-cs"/>
                      </a:endParaRPr>
                    </a:p>
                  </a:txBody>
                  <a:tcPr marL="68580" marR="68580" marT="0" marB="0"/>
                </a:tc>
                <a:tc>
                  <a:txBody>
                    <a:bodyPr/>
                    <a:lstStyle/>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Upgrade Playing Field</a:t>
                      </a:r>
                    </a:p>
                  </a:txBody>
                  <a:tcPr marL="68580" marR="68580" marT="0" marB="0"/>
                </a:tc>
                <a:tc>
                  <a:txBody>
                    <a:bodyPr/>
                    <a:lstStyle/>
                    <a:p>
                      <a:pPr marL="0" marR="0" algn="r">
                        <a:spcBef>
                          <a:spcPts val="0"/>
                        </a:spcBef>
                        <a:spcAft>
                          <a:spcPts val="0"/>
                        </a:spcAft>
                      </a:pPr>
                      <a:endParaRPr lang="en-CA" sz="1800" dirty="0">
                        <a:solidFill>
                          <a:schemeClr val="tx1">
                            <a:lumMod val="65000"/>
                            <a:lumOff val="35000"/>
                          </a:schemeClr>
                        </a:solidFill>
                        <a:latin typeface="Arial Rounded MT Bold" pitchFamily="34" charset="0"/>
                        <a:ea typeface="Times New Roman"/>
                      </a:endParaRPr>
                    </a:p>
                  </a:txBody>
                  <a:tcPr marL="68580" marR="68580" marT="0" marB="0"/>
                </a:tc>
              </a:tr>
            </a:tbl>
          </a:graphicData>
        </a:graphic>
      </p:graphicFrame>
      <p:sp>
        <p:nvSpPr>
          <p:cNvPr id="5"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3" name="Slide Number Placeholder 2"/>
          <p:cNvSpPr>
            <a:spLocks noGrp="1"/>
          </p:cNvSpPr>
          <p:nvPr>
            <p:ph type="sldNum" sz="quarter" idx="12"/>
          </p:nvPr>
        </p:nvSpPr>
        <p:spPr/>
        <p:txBody>
          <a:bodyPr/>
          <a:lstStyle/>
          <a:p>
            <a:fld id="{7F5CE407-6216-4202-80E4-A30DC2F709B2}" type="slidenum">
              <a:rPr lang="en-US" sz="1400" smtClean="0"/>
              <a:pPr/>
              <a:t>30</a:t>
            </a:fld>
            <a:endParaRPr lang="en-US" sz="1400" dirty="0"/>
          </a:p>
        </p:txBody>
      </p:sp>
    </p:spTree>
    <p:extLst>
      <p:ext uri="{BB962C8B-B14F-4D97-AF65-F5344CB8AC3E}">
        <p14:creationId xmlns:p14="http://schemas.microsoft.com/office/powerpoint/2010/main" val="2677233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67441"/>
            <a:ext cx="8042276" cy="890350"/>
          </a:xfrm>
        </p:spPr>
        <p:txBody>
          <a:bodyPr/>
          <a:lstStyle/>
          <a:p>
            <a:r>
              <a:rPr lang="en-US" sz="3200" dirty="0" smtClean="0">
                <a:solidFill>
                  <a:schemeClr val="tx1"/>
                </a:solidFill>
                <a:latin typeface="Arial Rounded MT Bold" pitchFamily="34" charset="0"/>
              </a:rPr>
              <a:t>School Physical Plant Status (continued)</a:t>
            </a:r>
            <a:endParaRPr lang="en-CA"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9574857"/>
              </p:ext>
            </p:extLst>
          </p:nvPr>
        </p:nvGraphicFramePr>
        <p:xfrm>
          <a:off x="549275" y="2077702"/>
          <a:ext cx="8042276" cy="3702723"/>
        </p:xfrm>
        <a:graphic>
          <a:graphicData uri="http://schemas.openxmlformats.org/drawingml/2006/table">
            <a:tbl>
              <a:tblPr firstRow="1" bandRow="1">
                <a:tableStyleId>{5C22544A-7EE6-4342-B048-85BDC9FD1C3A}</a:tableStyleId>
              </a:tblPr>
              <a:tblGrid>
                <a:gridCol w="1602798"/>
                <a:gridCol w="1545284"/>
                <a:gridCol w="3340752"/>
                <a:gridCol w="1553442"/>
              </a:tblGrid>
              <a:tr h="420544">
                <a:tc gridSpan="2">
                  <a:txBody>
                    <a:bodyPr/>
                    <a:lstStyle/>
                    <a:p>
                      <a:pPr marL="0" marR="0" algn="ctr">
                        <a:spcBef>
                          <a:spcPts val="0"/>
                        </a:spcBef>
                        <a:spcAft>
                          <a:spcPts val="0"/>
                        </a:spcAft>
                      </a:pPr>
                      <a:r>
                        <a:rPr lang="en-US" sz="1800" b="1" dirty="0">
                          <a:latin typeface="Arial Rounded MT Bold" pitchFamily="34" charset="0"/>
                          <a:ea typeface="Times New Roman"/>
                        </a:rPr>
                        <a:t>Building Interior and Additions</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US" sz="1800" b="1" dirty="0">
                          <a:latin typeface="Arial Rounded MT Bold" pitchFamily="34" charset="0"/>
                          <a:ea typeface="Times New Roman"/>
                        </a:rPr>
                        <a:t>Description</a:t>
                      </a:r>
                      <a:endParaRPr lang="en-CA" sz="1800" dirty="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endParaRPr lang="en-CA" sz="1800" dirty="0">
                        <a:latin typeface="Arial Rounded MT Bold" pitchFamily="34" charset="0"/>
                        <a:ea typeface="Times New Roman"/>
                      </a:endParaRPr>
                    </a:p>
                  </a:txBody>
                  <a:tcPr marL="68580" marR="68580" marT="0" marB="0" anchor="ctr"/>
                </a:tc>
              </a:tr>
              <a:tr h="3154083">
                <a:tc>
                  <a:txBody>
                    <a:bodyPr/>
                    <a:lstStyle/>
                    <a:p>
                      <a:pPr marL="0" marR="0" algn="just" defTabSz="914400" rtl="0" eaLnBrk="1" latinLnBrk="0" hangingPunct="1">
                        <a:spcBef>
                          <a:spcPts val="0"/>
                        </a:spcBef>
                        <a:spcAft>
                          <a:spcPts val="0"/>
                        </a:spcAft>
                      </a:pPr>
                      <a:r>
                        <a:rPr lang="en-US" sz="1800" kern="1200" dirty="0">
                          <a:solidFill>
                            <a:schemeClr val="tx1"/>
                          </a:solidFill>
                          <a:latin typeface="Arial Rounded MT Bold" pitchFamily="34" charset="0"/>
                          <a:ea typeface="Times New Roman"/>
                          <a:cs typeface="+mn-cs"/>
                        </a:rPr>
                        <a:t>Interior </a:t>
                      </a:r>
                      <a:r>
                        <a:rPr lang="en-US" sz="1800" kern="1200" dirty="0" smtClean="0">
                          <a:solidFill>
                            <a:schemeClr val="tx1"/>
                          </a:solidFill>
                          <a:latin typeface="Arial Rounded MT Bold" pitchFamily="34" charset="0"/>
                          <a:ea typeface="Times New Roman"/>
                          <a:cs typeface="+mn-cs"/>
                        </a:rPr>
                        <a:t>Accessibility</a:t>
                      </a: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Interior</a:t>
                      </a: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Interior</a:t>
                      </a:r>
                      <a:endParaRPr lang="en-CA" sz="1800" kern="1200" dirty="0">
                        <a:solidFill>
                          <a:schemeClr val="tx1"/>
                        </a:solidFill>
                        <a:latin typeface="Arial Rounded MT Bold" pitchFamily="34" charset="0"/>
                        <a:ea typeface="Times New Roman"/>
                        <a:cs typeface="+mn-cs"/>
                      </a:endParaRPr>
                    </a:p>
                  </a:txBody>
                  <a:tcPr marL="68580" marR="68580" marT="0" marB="0"/>
                </a:tc>
                <a:tc>
                  <a:txBody>
                    <a:bodyPr/>
                    <a:lstStyle/>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Lift</a:t>
                      </a: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Washrooms</a:t>
                      </a: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Washrooms</a:t>
                      </a:r>
                      <a:endParaRPr lang="en-CA" sz="1800" kern="1200" dirty="0">
                        <a:solidFill>
                          <a:schemeClr val="tx1"/>
                        </a:solidFill>
                        <a:latin typeface="Arial Rounded MT Bold" pitchFamily="34" charset="0"/>
                        <a:ea typeface="Times New Roman"/>
                        <a:cs typeface="+mn-cs"/>
                      </a:endParaRPr>
                    </a:p>
                  </a:txBody>
                  <a:tcPr marL="68580" marR="68580" marT="0" marB="0"/>
                </a:tc>
                <a:tc>
                  <a:txBody>
                    <a:bodyPr/>
                    <a:lstStyle/>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Replace existing shop area lift</a:t>
                      </a: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r>
                        <a:rPr lang="en-CA" sz="1800" kern="1200" dirty="0" smtClean="0">
                          <a:solidFill>
                            <a:schemeClr val="tx1"/>
                          </a:solidFill>
                          <a:latin typeface="Arial Rounded MT Bold" pitchFamily="34" charset="0"/>
                          <a:ea typeface="Times New Roman"/>
                          <a:cs typeface="+mn-cs"/>
                        </a:rPr>
                        <a:t>Library washroom addition</a:t>
                      </a:r>
                    </a:p>
                    <a:p>
                      <a:pPr marL="0" marR="0" algn="just" defTabSz="914400" rtl="0" eaLnBrk="1" latinLnBrk="0" hangingPunct="1">
                        <a:spcBef>
                          <a:spcPts val="0"/>
                        </a:spcBef>
                        <a:spcAft>
                          <a:spcPts val="0"/>
                        </a:spcAft>
                      </a:pPr>
                      <a:endParaRPr lang="en-CA"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endParaRPr lang="en-CA" sz="1800" kern="1200" dirty="0" smtClean="0">
                        <a:solidFill>
                          <a:schemeClr val="tx1"/>
                        </a:solidFill>
                        <a:latin typeface="Arial Rounded MT Bold" pitchFamily="34" charset="0"/>
                        <a:ea typeface="Times New Roman"/>
                        <a:cs typeface="+mn-cs"/>
                      </a:endParaRPr>
                    </a:p>
                    <a:p>
                      <a:pPr marL="0" marR="0" algn="just" defTabSz="914400" rtl="0" eaLnBrk="1" latinLnBrk="0" hangingPunct="1">
                        <a:spcBef>
                          <a:spcPts val="0"/>
                        </a:spcBef>
                        <a:spcAft>
                          <a:spcPts val="0"/>
                        </a:spcAft>
                      </a:pPr>
                      <a:r>
                        <a:rPr lang="en-US" sz="1800" kern="1200" dirty="0" smtClean="0">
                          <a:solidFill>
                            <a:schemeClr val="tx1"/>
                          </a:solidFill>
                          <a:latin typeface="Arial Rounded MT Bold" pitchFamily="34" charset="0"/>
                          <a:ea typeface="Times New Roman"/>
                          <a:cs typeface="+mn-cs"/>
                        </a:rPr>
                        <a:t>Upgrade lobby and two boys washrooms</a:t>
                      </a:r>
                    </a:p>
                    <a:p>
                      <a:pPr marL="0" marR="0" algn="just" defTabSz="914400" rtl="0" eaLnBrk="1" latinLnBrk="0" hangingPunct="1">
                        <a:spcBef>
                          <a:spcPts val="0"/>
                        </a:spcBef>
                        <a:spcAft>
                          <a:spcPts val="0"/>
                        </a:spcAft>
                      </a:pPr>
                      <a:endParaRPr lang="en-US" sz="1800" kern="1200" dirty="0" smtClean="0">
                        <a:solidFill>
                          <a:schemeClr val="tx1"/>
                        </a:solidFill>
                        <a:latin typeface="Arial Rounded MT Bold" pitchFamily="34" charset="0"/>
                        <a:ea typeface="Times New Roman"/>
                        <a:cs typeface="+mn-cs"/>
                      </a:endParaRPr>
                    </a:p>
                  </a:txBody>
                  <a:tcPr marL="68580" marR="68580" marT="0" marB="0"/>
                </a:tc>
                <a:tc>
                  <a:txBody>
                    <a:bodyPr/>
                    <a:lstStyle/>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p>
                      <a:pPr marL="0" marR="0" algn="r">
                        <a:spcBef>
                          <a:spcPts val="0"/>
                        </a:spcBef>
                        <a:spcAft>
                          <a:spcPts val="0"/>
                        </a:spcAft>
                      </a:pPr>
                      <a:endParaRPr lang="en-CA" sz="1800" dirty="0" smtClean="0">
                        <a:latin typeface="Arial Rounded MT Bold" pitchFamily="34" charset="0"/>
                        <a:ea typeface="Times New Roman"/>
                      </a:endParaRPr>
                    </a:p>
                  </a:txBody>
                  <a:tcPr marL="68580" marR="68580" marT="0" marB="0"/>
                </a:tc>
              </a:tr>
            </a:tbl>
          </a:graphicData>
        </a:graphic>
      </p:graphicFrame>
      <p:sp>
        <p:nvSpPr>
          <p:cNvPr id="5"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3" name="Slide Number Placeholder 2"/>
          <p:cNvSpPr>
            <a:spLocks noGrp="1"/>
          </p:cNvSpPr>
          <p:nvPr>
            <p:ph type="sldNum" sz="quarter" idx="12"/>
          </p:nvPr>
        </p:nvSpPr>
        <p:spPr/>
        <p:txBody>
          <a:bodyPr/>
          <a:lstStyle/>
          <a:p>
            <a:fld id="{7F5CE407-6216-4202-80E4-A30DC2F709B2}" type="slidenum">
              <a:rPr lang="en-US" sz="1400" smtClean="0"/>
              <a:pPr/>
              <a:t>31</a:t>
            </a:fld>
            <a:endParaRPr lang="en-US" sz="1400" dirty="0"/>
          </a:p>
        </p:txBody>
      </p:sp>
    </p:spTree>
    <p:extLst>
      <p:ext uri="{BB962C8B-B14F-4D97-AF65-F5344CB8AC3E}">
        <p14:creationId xmlns:p14="http://schemas.microsoft.com/office/powerpoint/2010/main" val="2837626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6" y="1091798"/>
            <a:ext cx="8042276" cy="677914"/>
          </a:xfrm>
        </p:spPr>
        <p:txBody>
          <a:bodyPr/>
          <a:lstStyle/>
          <a:p>
            <a:r>
              <a:rPr lang="en-US" sz="3200" dirty="0" smtClean="0">
                <a:solidFill>
                  <a:schemeClr val="tx1"/>
                </a:solidFill>
                <a:latin typeface="Arial Rounded MT Bold" pitchFamily="34" charset="0"/>
              </a:rPr>
              <a:t>School Physical Plant Status (continued)</a:t>
            </a:r>
            <a:endParaRPr lang="en-CA" sz="32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6061639"/>
              </p:ext>
            </p:extLst>
          </p:nvPr>
        </p:nvGraphicFramePr>
        <p:xfrm>
          <a:off x="549275" y="2003710"/>
          <a:ext cx="8042276" cy="3114040"/>
        </p:xfrm>
        <a:graphic>
          <a:graphicData uri="http://schemas.openxmlformats.org/drawingml/2006/table">
            <a:tbl>
              <a:tblPr firstRow="1" bandRow="1">
                <a:tableStyleId>{5C22544A-7EE6-4342-B048-85BDC9FD1C3A}</a:tableStyleId>
              </a:tblPr>
              <a:tblGrid>
                <a:gridCol w="1519670"/>
                <a:gridCol w="1708728"/>
                <a:gridCol w="3260436"/>
                <a:gridCol w="1553442"/>
              </a:tblGrid>
              <a:tr h="370840">
                <a:tc gridSpan="2">
                  <a:txBody>
                    <a:bodyPr/>
                    <a:lstStyle/>
                    <a:p>
                      <a:pPr marL="0" marR="0" algn="ctr">
                        <a:spcBef>
                          <a:spcPts val="0"/>
                        </a:spcBef>
                        <a:spcAft>
                          <a:spcPts val="0"/>
                        </a:spcAft>
                      </a:pPr>
                      <a:r>
                        <a:rPr lang="en-US" sz="1800" b="1" dirty="0">
                          <a:latin typeface="Arial Rounded MT Bold" pitchFamily="34" charset="0"/>
                          <a:ea typeface="Times New Roman"/>
                        </a:rPr>
                        <a:t>Mechanical and Electrical Systems</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US" sz="1800" b="1">
                          <a:latin typeface="Arial Rounded MT Bold" pitchFamily="34" charset="0"/>
                          <a:ea typeface="Times New Roman"/>
                        </a:rPr>
                        <a:t>Description</a:t>
                      </a:r>
                      <a:endParaRPr lang="en-CA" sz="180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endParaRPr lang="en-CA" sz="1800" dirty="0">
                        <a:latin typeface="Arial Rounded MT Bold" pitchFamily="34" charset="0"/>
                        <a:ea typeface="Times New Roman"/>
                      </a:endParaRPr>
                    </a:p>
                  </a:txBody>
                  <a:tcPr marL="68580" marR="68580" marT="0" marB="0" anchor="ctr"/>
                </a:tc>
              </a:tr>
              <a:tr h="370840">
                <a:tc>
                  <a:txBody>
                    <a:bodyPr/>
                    <a:lstStyle/>
                    <a:p>
                      <a:pPr marL="0" marR="0" algn="just">
                        <a:spcBef>
                          <a:spcPts val="0"/>
                        </a:spcBef>
                        <a:spcAft>
                          <a:spcPts val="0"/>
                        </a:spcAft>
                      </a:pPr>
                      <a:r>
                        <a:rPr lang="en-US" sz="1800" dirty="0">
                          <a:solidFill>
                            <a:schemeClr val="tx1"/>
                          </a:solidFill>
                          <a:latin typeface="Arial Rounded MT Bold" pitchFamily="34" charset="0"/>
                          <a:ea typeface="Times New Roman"/>
                        </a:rPr>
                        <a:t>Electrical</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l">
                        <a:spcBef>
                          <a:spcPts val="0"/>
                        </a:spcBef>
                        <a:spcAft>
                          <a:spcPts val="0"/>
                        </a:spcAft>
                      </a:pPr>
                      <a:r>
                        <a:rPr lang="en-US" sz="1800" dirty="0" smtClean="0">
                          <a:solidFill>
                            <a:schemeClr val="tx1"/>
                          </a:solidFill>
                          <a:latin typeface="Arial Rounded MT Bold" pitchFamily="34" charset="0"/>
                          <a:ea typeface="Times New Roman"/>
                        </a:rPr>
                        <a:t>Electrical</a:t>
                      </a:r>
                      <a:r>
                        <a:rPr lang="en-US" sz="1800" baseline="0" dirty="0" smtClean="0">
                          <a:solidFill>
                            <a:schemeClr val="tx1"/>
                          </a:solidFill>
                          <a:latin typeface="Arial Rounded MT Bold" pitchFamily="34" charset="0"/>
                          <a:ea typeface="Times New Roman"/>
                        </a:rPr>
                        <a:t> Receptacles</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spcBef>
                          <a:spcPts val="0"/>
                        </a:spcBef>
                        <a:spcAft>
                          <a:spcPts val="0"/>
                        </a:spcAft>
                      </a:pPr>
                      <a:r>
                        <a:rPr lang="en-US" sz="1800" dirty="0" smtClean="0">
                          <a:solidFill>
                            <a:schemeClr val="tx1"/>
                          </a:solidFill>
                          <a:latin typeface="Arial Rounded MT Bold" pitchFamily="34" charset="0"/>
                          <a:ea typeface="Times New Roman"/>
                        </a:rPr>
                        <a:t>Upgrade electrical distribution to support additional receptacle per classroom</a:t>
                      </a:r>
                    </a:p>
                    <a:p>
                      <a:pPr marL="0" marR="0">
                        <a:spcBef>
                          <a:spcPts val="0"/>
                        </a:spcBef>
                        <a:spcAft>
                          <a:spcPts val="0"/>
                        </a:spcAft>
                      </a:pP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r">
                        <a:spcBef>
                          <a:spcPts val="0"/>
                        </a:spcBef>
                        <a:spcAft>
                          <a:spcPts val="0"/>
                        </a:spcAft>
                      </a:pPr>
                      <a:endParaRPr lang="en-CA" sz="1800" dirty="0">
                        <a:solidFill>
                          <a:schemeClr val="tx1"/>
                        </a:solidFill>
                        <a:latin typeface="Arial Rounded MT Bold" pitchFamily="34" charset="0"/>
                        <a:ea typeface="Times New Roman"/>
                      </a:endParaRPr>
                    </a:p>
                  </a:txBody>
                  <a:tcPr marL="68580" marR="68580" marT="0" marB="0"/>
                </a:tc>
              </a:tr>
              <a:tr h="370840">
                <a:tc>
                  <a:txBody>
                    <a:bodyPr/>
                    <a:lstStyle/>
                    <a:p>
                      <a:pPr marL="0" marR="0">
                        <a:spcBef>
                          <a:spcPts val="0"/>
                        </a:spcBef>
                        <a:spcAft>
                          <a:spcPts val="0"/>
                        </a:spcAft>
                      </a:pPr>
                      <a:r>
                        <a:rPr lang="en-US" sz="1800" dirty="0" smtClean="0">
                          <a:solidFill>
                            <a:schemeClr val="tx1"/>
                          </a:solidFill>
                          <a:latin typeface="Arial Rounded MT Bold" pitchFamily="34" charset="0"/>
                          <a:ea typeface="Times New Roman"/>
                        </a:rPr>
                        <a:t>Electrical</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just">
                        <a:spcBef>
                          <a:spcPts val="0"/>
                        </a:spcBef>
                        <a:spcAft>
                          <a:spcPts val="0"/>
                        </a:spcAft>
                      </a:pPr>
                      <a:r>
                        <a:rPr lang="en-US" sz="1800" dirty="0" smtClean="0">
                          <a:solidFill>
                            <a:schemeClr val="tx1"/>
                          </a:solidFill>
                          <a:latin typeface="Arial Rounded MT Bold" pitchFamily="34" charset="0"/>
                          <a:ea typeface="Times New Roman"/>
                        </a:rPr>
                        <a:t>Electrical Maintenance</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l">
                        <a:spcBef>
                          <a:spcPts val="0"/>
                        </a:spcBef>
                        <a:spcAft>
                          <a:spcPts val="0"/>
                        </a:spcAft>
                      </a:pPr>
                      <a:r>
                        <a:rPr lang="en-US" sz="1800" dirty="0" smtClean="0">
                          <a:solidFill>
                            <a:schemeClr val="tx1"/>
                          </a:solidFill>
                          <a:latin typeface="Arial Rounded MT Bold" pitchFamily="34" charset="0"/>
                          <a:ea typeface="Times New Roman"/>
                        </a:rPr>
                        <a:t>Switchgear Cleaning and Repair</a:t>
                      </a:r>
                    </a:p>
                    <a:p>
                      <a:pPr marL="0" marR="0" algn="l">
                        <a:spcBef>
                          <a:spcPts val="0"/>
                        </a:spcBef>
                        <a:spcAft>
                          <a:spcPts val="0"/>
                        </a:spcAft>
                      </a:pP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r">
                        <a:spcBef>
                          <a:spcPts val="0"/>
                        </a:spcBef>
                        <a:spcAft>
                          <a:spcPts val="0"/>
                        </a:spcAft>
                      </a:pPr>
                      <a:endParaRPr lang="en-CA" sz="1800" dirty="0">
                        <a:solidFill>
                          <a:schemeClr val="tx1"/>
                        </a:solidFill>
                        <a:latin typeface="Arial Rounded MT Bold" pitchFamily="34" charset="0"/>
                        <a:ea typeface="Times New Roman"/>
                      </a:endParaRPr>
                    </a:p>
                  </a:txBody>
                  <a:tcPr marL="68580" marR="68580" marT="0" marB="0"/>
                </a:tc>
              </a:tr>
              <a:tr h="370840">
                <a:tc>
                  <a:txBody>
                    <a:bodyPr/>
                    <a:lstStyle/>
                    <a:p>
                      <a:pPr marL="0" marR="0">
                        <a:spcBef>
                          <a:spcPts val="0"/>
                        </a:spcBef>
                        <a:spcAft>
                          <a:spcPts val="0"/>
                        </a:spcAft>
                      </a:pP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just">
                        <a:spcBef>
                          <a:spcPts val="0"/>
                        </a:spcBef>
                        <a:spcAft>
                          <a:spcPts val="0"/>
                        </a:spcAft>
                      </a:pP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l">
                        <a:spcBef>
                          <a:spcPts val="0"/>
                        </a:spcBef>
                        <a:spcAft>
                          <a:spcPts val="0"/>
                        </a:spcAft>
                      </a:pPr>
                      <a:r>
                        <a:rPr lang="en-CA" sz="1800" dirty="0" smtClean="0">
                          <a:solidFill>
                            <a:schemeClr val="tx1"/>
                          </a:solidFill>
                          <a:latin typeface="Arial Rounded MT Bold" pitchFamily="34" charset="0"/>
                          <a:ea typeface="Times New Roman"/>
                        </a:rPr>
                        <a:t>Total Estimated Costs:</a:t>
                      </a:r>
                      <a:endParaRPr lang="en-CA" sz="1800" dirty="0">
                        <a:solidFill>
                          <a:schemeClr val="tx1"/>
                        </a:solidFill>
                        <a:latin typeface="Arial Rounded MT Bold" pitchFamily="34" charset="0"/>
                        <a:ea typeface="Times New Roman"/>
                      </a:endParaRPr>
                    </a:p>
                  </a:txBody>
                  <a:tcPr marL="68580" marR="68580" marT="0" marB="0"/>
                </a:tc>
                <a:tc>
                  <a:txBody>
                    <a:bodyPr/>
                    <a:lstStyle/>
                    <a:p>
                      <a:pPr marL="0" marR="0" algn="r">
                        <a:spcBef>
                          <a:spcPts val="0"/>
                        </a:spcBef>
                        <a:spcAft>
                          <a:spcPts val="0"/>
                        </a:spcAft>
                      </a:pPr>
                      <a:r>
                        <a:rPr lang="en-US" sz="1800" dirty="0" smtClean="0">
                          <a:solidFill>
                            <a:schemeClr val="tx1"/>
                          </a:solidFill>
                          <a:latin typeface="Arial Rounded MT Bold" pitchFamily="34" charset="0"/>
                          <a:ea typeface="Times New Roman"/>
                        </a:rPr>
                        <a:t>$713 000.00</a:t>
                      </a:r>
                      <a:endParaRPr lang="en-CA" sz="1800" dirty="0">
                        <a:solidFill>
                          <a:schemeClr val="tx1"/>
                        </a:solidFill>
                        <a:latin typeface="Arial Rounded MT Bold" pitchFamily="34" charset="0"/>
                        <a:ea typeface="Times New Roman"/>
                      </a:endParaRPr>
                    </a:p>
                  </a:txBody>
                  <a:tcPr marL="68580" marR="68580" marT="0" marB="0"/>
                </a:tc>
              </a:tr>
            </a:tbl>
          </a:graphicData>
        </a:graphic>
      </p:graphicFrame>
      <p:sp>
        <p:nvSpPr>
          <p:cNvPr id="5" name="Title 1"/>
          <p:cNvSpPr txBox="1">
            <a:spLocks/>
          </p:cNvSpPr>
          <p:nvPr/>
        </p:nvSpPr>
        <p:spPr>
          <a:xfrm>
            <a:off x="0" y="-1"/>
            <a:ext cx="9144000" cy="680485"/>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200" b="1" smtClean="0">
                <a:latin typeface="Arial Rounded MT Bold" pitchFamily="34" charset="0"/>
              </a:rPr>
              <a:t>Health and Safety / Building Assessments</a:t>
            </a:r>
            <a:endParaRPr lang="en-US" sz="3200" b="1" dirty="0">
              <a:latin typeface="Arial Rounded MT Bold" pitchFamily="34" charset="0"/>
            </a:endParaRPr>
          </a:p>
        </p:txBody>
      </p:sp>
      <p:sp>
        <p:nvSpPr>
          <p:cNvPr id="3" name="Slide Number Placeholder 2"/>
          <p:cNvSpPr>
            <a:spLocks noGrp="1"/>
          </p:cNvSpPr>
          <p:nvPr>
            <p:ph type="sldNum" sz="quarter" idx="12"/>
          </p:nvPr>
        </p:nvSpPr>
        <p:spPr/>
        <p:txBody>
          <a:bodyPr/>
          <a:lstStyle/>
          <a:p>
            <a:fld id="{7F5CE407-6216-4202-80E4-A30DC2F709B2}" type="slidenum">
              <a:rPr lang="en-US" sz="1400" smtClean="0"/>
              <a:pPr/>
              <a:t>32</a:t>
            </a:fld>
            <a:endParaRPr lang="en-US" sz="1400" dirty="0"/>
          </a:p>
        </p:txBody>
      </p:sp>
    </p:spTree>
    <p:extLst>
      <p:ext uri="{BB962C8B-B14F-4D97-AF65-F5344CB8AC3E}">
        <p14:creationId xmlns:p14="http://schemas.microsoft.com/office/powerpoint/2010/main" val="49955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582093"/>
          </a:xfrm>
          <a:noFill/>
        </p:spPr>
        <p:txBody>
          <a:bodyPr/>
          <a:lstStyle/>
          <a:p>
            <a:r>
              <a:rPr lang="en-US" b="1" dirty="0" smtClean="0">
                <a:latin typeface="Arial Rounded MT Bold" pitchFamily="34" charset="0"/>
              </a:rPr>
              <a:t/>
            </a:r>
            <a:br>
              <a:rPr lang="en-US" b="1" dirty="0" smtClean="0">
                <a:latin typeface="Arial Rounded MT Bold" pitchFamily="34" charset="0"/>
              </a:rPr>
            </a:br>
            <a:r>
              <a:rPr lang="en-US" b="1" dirty="0">
                <a:latin typeface="Arial Rounded MT Bold" pitchFamily="34" charset="0"/>
              </a:rPr>
              <a:t/>
            </a:r>
            <a:br>
              <a:rPr lang="en-US" b="1" dirty="0">
                <a:latin typeface="Arial Rounded MT Bold" pitchFamily="34" charset="0"/>
              </a:rPr>
            </a:br>
            <a:r>
              <a:rPr lang="en-US" b="1" dirty="0" smtClean="0">
                <a:latin typeface="Arial Rounded MT Bold" pitchFamily="34" charset="0"/>
              </a:rPr>
              <a:t/>
            </a:r>
            <a:br>
              <a:rPr lang="en-US" b="1" dirty="0" smtClean="0">
                <a:latin typeface="Arial Rounded MT Bold" pitchFamily="34" charset="0"/>
              </a:rPr>
            </a:br>
            <a:r>
              <a:rPr lang="en-US" b="1" dirty="0">
                <a:latin typeface="Arial Rounded MT Bold" pitchFamily="34" charset="0"/>
              </a:rPr>
              <a:t/>
            </a:r>
            <a:br>
              <a:rPr lang="en-US" b="1" dirty="0">
                <a:latin typeface="Arial Rounded MT Bold" pitchFamily="34" charset="0"/>
              </a:rPr>
            </a:br>
            <a:r>
              <a:rPr lang="en-US" b="1" dirty="0" smtClean="0">
                <a:latin typeface="Arial Rounded MT Bold" pitchFamily="34" charset="0"/>
              </a:rPr>
              <a:t/>
            </a:r>
            <a:br>
              <a:rPr lang="en-US" b="1" dirty="0" smtClean="0">
                <a:latin typeface="Arial Rounded MT Bold" pitchFamily="34" charset="0"/>
              </a:rPr>
            </a:br>
            <a:r>
              <a:rPr lang="en-US" b="1" dirty="0">
                <a:latin typeface="Arial Rounded MT Bold" pitchFamily="34" charset="0"/>
              </a:rPr>
              <a:t/>
            </a:r>
            <a:br>
              <a:rPr lang="en-US" b="1" dirty="0">
                <a:latin typeface="Arial Rounded MT Bold" pitchFamily="34" charset="0"/>
              </a:rPr>
            </a:br>
            <a:r>
              <a:rPr lang="en-US" b="1" dirty="0" smtClean="0">
                <a:latin typeface="Arial Rounded MT Bold" pitchFamily="34" charset="0"/>
              </a:rPr>
              <a:t/>
            </a:r>
            <a:br>
              <a:rPr lang="en-US" b="1" dirty="0" smtClean="0">
                <a:latin typeface="Arial Rounded MT Bold" pitchFamily="34" charset="0"/>
              </a:rPr>
            </a:br>
            <a:r>
              <a:rPr lang="en-US" b="1" dirty="0" smtClean="0">
                <a:latin typeface="Arial Rounded MT Bold" pitchFamily="34" charset="0"/>
              </a:rPr>
              <a:t>Education Programs</a:t>
            </a:r>
            <a:br>
              <a:rPr lang="en-US" b="1" dirty="0" smtClean="0">
                <a:latin typeface="Arial Rounded MT Bold" pitchFamily="34" charset="0"/>
              </a:rPr>
            </a:br>
            <a:r>
              <a:rPr lang="en-US" b="1" dirty="0" smtClean="0">
                <a:latin typeface="Arial Rounded MT Bold" pitchFamily="34" charset="0"/>
              </a:rPr>
              <a:t>and Services</a:t>
            </a:r>
            <a:br>
              <a:rPr lang="en-US" b="1" dirty="0" smtClean="0">
                <a:latin typeface="Arial Rounded MT Bold" pitchFamily="34" charset="0"/>
              </a:rPr>
            </a:br>
            <a:r>
              <a:rPr lang="en-US" b="1" dirty="0" smtClean="0">
                <a:latin typeface="Arial Rounded MT Bold" pitchFamily="34" charset="0"/>
              </a:rPr>
              <a:t/>
            </a:r>
            <a:br>
              <a:rPr lang="en-US" b="1" dirty="0" smtClean="0">
                <a:latin typeface="Arial Rounded MT Bold" pitchFamily="34" charset="0"/>
              </a:rPr>
            </a:br>
            <a:endParaRPr lang="en-US" b="1" dirty="0">
              <a:latin typeface="Arial Rounded MT Bold" pitchFamily="34" charset="0"/>
            </a:endParaRPr>
          </a:p>
        </p:txBody>
      </p:sp>
      <p:sp>
        <p:nvSpPr>
          <p:cNvPr id="4" name="Slide Number Placeholder 3"/>
          <p:cNvSpPr>
            <a:spLocks noGrp="1"/>
          </p:cNvSpPr>
          <p:nvPr>
            <p:ph type="sldNum" sz="quarter" idx="12"/>
          </p:nvPr>
        </p:nvSpPr>
        <p:spPr/>
        <p:txBody>
          <a:bodyPr/>
          <a:lstStyle/>
          <a:p>
            <a:fld id="{7F5CE407-6216-4202-80E4-A30DC2F709B2}" type="slidenum">
              <a:rPr lang="en-US" sz="1400" smtClean="0"/>
              <a:pPr/>
              <a:t>33</a:t>
            </a:fld>
            <a:endParaRPr lang="en-US" sz="1400" dirty="0"/>
          </a:p>
        </p:txBody>
      </p:sp>
      <p:pic>
        <p:nvPicPr>
          <p:cNvPr id="5" name="Picture 4"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16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0485"/>
          </a:xfrm>
          <a:solidFill>
            <a:schemeClr val="accent2">
              <a:lumMod val="20000"/>
              <a:lumOff val="80000"/>
            </a:schemeClr>
          </a:solidFill>
        </p:spPr>
        <p:txBody>
          <a:bodyPr>
            <a:noAutofit/>
          </a:bodyPr>
          <a:lstStyle/>
          <a:p>
            <a:r>
              <a:rPr lang="en-US" sz="3600" b="1" dirty="0" smtClean="0">
                <a:latin typeface="Arial Rounded MT Bold" pitchFamily="34" charset="0"/>
              </a:rPr>
              <a:t>Education Programs and Services</a:t>
            </a:r>
            <a:endParaRPr lang="en-US" sz="3600" b="1" dirty="0">
              <a:latin typeface="Arial Rounded MT Bold"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00689449"/>
              </p:ext>
            </p:extLst>
          </p:nvPr>
        </p:nvGraphicFramePr>
        <p:xfrm>
          <a:off x="970882" y="1501394"/>
          <a:ext cx="7255395" cy="4250818"/>
        </p:xfrm>
        <a:graphic>
          <a:graphicData uri="http://schemas.openxmlformats.org/drawingml/2006/table">
            <a:tbl>
              <a:tblPr firstRow="1" bandRow="1">
                <a:tableStyleId>{5C22544A-7EE6-4342-B048-85BDC9FD1C3A}</a:tableStyleId>
              </a:tblPr>
              <a:tblGrid>
                <a:gridCol w="2418465"/>
                <a:gridCol w="2418465"/>
                <a:gridCol w="2418465"/>
              </a:tblGrid>
              <a:tr h="1145623">
                <a:tc>
                  <a:txBody>
                    <a:bodyPr/>
                    <a:lstStyle/>
                    <a:p>
                      <a:pPr algn="l"/>
                      <a:endParaRPr lang="en-US" dirty="0">
                        <a:latin typeface="Arial Rounded MT Bold" pitchFamily="34" charset="0"/>
                      </a:endParaRPr>
                    </a:p>
                  </a:txBody>
                  <a:tcPr/>
                </a:tc>
                <a:tc>
                  <a:txBody>
                    <a:bodyPr/>
                    <a:lstStyle/>
                    <a:p>
                      <a:pPr algn="ctr"/>
                      <a:r>
                        <a:rPr lang="en-US" dirty="0" smtClean="0">
                          <a:latin typeface="Arial Rounded MT Bold" pitchFamily="34" charset="0"/>
                        </a:rPr>
                        <a:t>Stanley</a:t>
                      </a:r>
                      <a:r>
                        <a:rPr lang="en-US" baseline="0" dirty="0" smtClean="0">
                          <a:latin typeface="Arial Rounded MT Bold" pitchFamily="34" charset="0"/>
                        </a:rPr>
                        <a:t> Elementary School</a:t>
                      </a:r>
                      <a:endParaRPr lang="en-US" dirty="0">
                        <a:latin typeface="Arial Rounded MT Bold" pitchFamily="34" charset="0"/>
                      </a:endParaRPr>
                    </a:p>
                  </a:txBody>
                  <a:tcPr/>
                </a:tc>
                <a:tc>
                  <a:txBody>
                    <a:bodyPr/>
                    <a:lstStyle/>
                    <a:p>
                      <a:pPr algn="ctr"/>
                      <a:r>
                        <a:rPr lang="en-US" dirty="0" smtClean="0">
                          <a:latin typeface="Arial Rounded MT Bold" pitchFamily="34" charset="0"/>
                        </a:rPr>
                        <a:t>Stanley High</a:t>
                      </a:r>
                    </a:p>
                    <a:p>
                      <a:pPr algn="ctr"/>
                      <a:r>
                        <a:rPr lang="en-US" dirty="0" smtClean="0">
                          <a:latin typeface="Arial Rounded MT Bold" pitchFamily="34" charset="0"/>
                        </a:rPr>
                        <a:t>School</a:t>
                      </a:r>
                      <a:endParaRPr lang="en-US" dirty="0">
                        <a:latin typeface="Arial Rounded MT Bold" pitchFamily="34" charset="0"/>
                      </a:endParaRPr>
                    </a:p>
                  </a:txBody>
                  <a:tcPr/>
                </a:tc>
              </a:tr>
              <a:tr h="801936">
                <a:tc>
                  <a:txBody>
                    <a:bodyPr/>
                    <a:lstStyle/>
                    <a:p>
                      <a:pPr algn="l"/>
                      <a:r>
                        <a:rPr lang="en-US" dirty="0" smtClean="0">
                          <a:latin typeface="Arial Rounded MT Bold" pitchFamily="34" charset="0"/>
                        </a:rPr>
                        <a:t>Classroom </a:t>
                      </a:r>
                    </a:p>
                    <a:p>
                      <a:pPr algn="l"/>
                      <a:r>
                        <a:rPr lang="en-US" dirty="0" smtClean="0">
                          <a:latin typeface="Arial Rounded MT Bold" pitchFamily="34" charset="0"/>
                        </a:rPr>
                        <a:t>Teachers</a:t>
                      </a:r>
                      <a:endParaRPr lang="en-US" dirty="0">
                        <a:latin typeface="Arial Rounded MT Bold" pitchFamily="34" charset="0"/>
                      </a:endParaRPr>
                    </a:p>
                  </a:txBody>
                  <a:tcPr/>
                </a:tc>
                <a:tc>
                  <a:txBody>
                    <a:bodyPr/>
                    <a:lstStyle/>
                    <a:p>
                      <a:pPr algn="ctr"/>
                      <a:r>
                        <a:rPr lang="en-US" dirty="0" smtClean="0">
                          <a:latin typeface="Arial Rounded MT Bold" pitchFamily="34" charset="0"/>
                        </a:rPr>
                        <a:t>6.6</a:t>
                      </a:r>
                      <a:endParaRPr lang="en-US" dirty="0">
                        <a:latin typeface="Arial Rounded MT Bold" pitchFamily="34" charset="0"/>
                      </a:endParaRPr>
                    </a:p>
                  </a:txBody>
                  <a:tcPr/>
                </a:tc>
                <a:tc>
                  <a:txBody>
                    <a:bodyPr/>
                    <a:lstStyle/>
                    <a:p>
                      <a:pPr algn="ctr"/>
                      <a:r>
                        <a:rPr lang="en-US" dirty="0" smtClean="0">
                          <a:latin typeface="Arial Rounded MT Bold" pitchFamily="34" charset="0"/>
                        </a:rPr>
                        <a:t>11.2</a:t>
                      </a:r>
                      <a:endParaRPr lang="en-US" dirty="0">
                        <a:latin typeface="Arial Rounded MT Bold" pitchFamily="34" charset="0"/>
                      </a:endParaRPr>
                    </a:p>
                  </a:txBody>
                  <a:tcPr/>
                </a:tc>
              </a:tr>
              <a:tr h="480043">
                <a:tc>
                  <a:txBody>
                    <a:bodyPr/>
                    <a:lstStyle/>
                    <a:p>
                      <a:pPr algn="l"/>
                      <a:r>
                        <a:rPr lang="en-US" dirty="0" smtClean="0">
                          <a:latin typeface="Arial Rounded MT Bold" pitchFamily="34" charset="0"/>
                        </a:rPr>
                        <a:t>Administration</a:t>
                      </a:r>
                      <a:endParaRPr lang="en-US" dirty="0">
                        <a:latin typeface="Arial Rounded MT Bold" pitchFamily="34" charset="0"/>
                      </a:endParaRPr>
                    </a:p>
                  </a:txBody>
                  <a:tcPr/>
                </a:tc>
                <a:tc>
                  <a:txBody>
                    <a:bodyPr/>
                    <a:lstStyle/>
                    <a:p>
                      <a:pPr algn="ctr"/>
                      <a:r>
                        <a:rPr lang="en-US" dirty="0" smtClean="0">
                          <a:latin typeface="Arial Rounded MT Bold" pitchFamily="34" charset="0"/>
                        </a:rPr>
                        <a:t>0.5 </a:t>
                      </a:r>
                      <a:endParaRPr lang="en-US" dirty="0">
                        <a:latin typeface="Arial Rounded MT Bold" pitchFamily="34" charset="0"/>
                      </a:endParaRPr>
                    </a:p>
                  </a:txBody>
                  <a:tcPr/>
                </a:tc>
                <a:tc>
                  <a:txBody>
                    <a:bodyPr/>
                    <a:lstStyle/>
                    <a:p>
                      <a:pPr algn="ctr"/>
                      <a:r>
                        <a:rPr lang="en-US" dirty="0" smtClean="0">
                          <a:latin typeface="Arial Rounded MT Bold" pitchFamily="34" charset="0"/>
                        </a:rPr>
                        <a:t>0.8</a:t>
                      </a:r>
                      <a:endParaRPr lang="en-US" dirty="0">
                        <a:latin typeface="Arial Rounded MT Bold" pitchFamily="34" charset="0"/>
                      </a:endParaRPr>
                    </a:p>
                  </a:txBody>
                  <a:tcPr/>
                </a:tc>
              </a:tr>
              <a:tr h="541237">
                <a:tc>
                  <a:txBody>
                    <a:bodyPr/>
                    <a:lstStyle/>
                    <a:p>
                      <a:pPr algn="l"/>
                      <a:r>
                        <a:rPr lang="en-US" dirty="0" smtClean="0">
                          <a:latin typeface="Arial Rounded MT Bold" pitchFamily="34" charset="0"/>
                        </a:rPr>
                        <a:t>Guidance (shared)</a:t>
                      </a:r>
                      <a:endParaRPr lang="en-US" dirty="0">
                        <a:latin typeface="Arial Rounded MT Bold" pitchFamily="34" charset="0"/>
                      </a:endParaRPr>
                    </a:p>
                  </a:txBody>
                  <a:tcPr/>
                </a:tc>
                <a:tc>
                  <a:txBody>
                    <a:bodyPr/>
                    <a:lstStyle/>
                    <a:p>
                      <a:pPr algn="ctr"/>
                      <a:r>
                        <a:rPr lang="en-US" dirty="0" smtClean="0">
                          <a:latin typeface="Arial Rounded MT Bold" pitchFamily="34" charset="0"/>
                        </a:rPr>
                        <a:t>0.3</a:t>
                      </a:r>
                      <a:endParaRPr lang="en-US" dirty="0">
                        <a:latin typeface="Arial Rounded MT Bold" pitchFamily="34" charset="0"/>
                      </a:endParaRPr>
                    </a:p>
                  </a:txBody>
                  <a:tcPr/>
                </a:tc>
                <a:tc>
                  <a:txBody>
                    <a:bodyPr/>
                    <a:lstStyle/>
                    <a:p>
                      <a:pPr algn="ctr"/>
                      <a:r>
                        <a:rPr lang="en-US" dirty="0" smtClean="0">
                          <a:latin typeface="Arial Rounded MT Bold" pitchFamily="34" charset="0"/>
                        </a:rPr>
                        <a:t>0.7</a:t>
                      </a:r>
                      <a:endParaRPr lang="en-US" dirty="0">
                        <a:latin typeface="Arial Rounded MT Bold" pitchFamily="34" charset="0"/>
                      </a:endParaRPr>
                    </a:p>
                  </a:txBody>
                  <a:tcPr/>
                </a:tc>
              </a:tr>
              <a:tr h="801936">
                <a:tc>
                  <a:txBody>
                    <a:bodyPr/>
                    <a:lstStyle/>
                    <a:p>
                      <a:pPr algn="l"/>
                      <a:r>
                        <a:rPr lang="en-US" dirty="0" smtClean="0">
                          <a:latin typeface="Arial Rounded MT Bold" pitchFamily="34" charset="0"/>
                        </a:rPr>
                        <a:t>Resource and Methods</a:t>
                      </a:r>
                      <a:endParaRPr lang="en-US" dirty="0">
                        <a:latin typeface="Arial Rounded MT Bold" pitchFamily="34" charset="0"/>
                      </a:endParaRPr>
                    </a:p>
                  </a:txBody>
                  <a:tcPr/>
                </a:tc>
                <a:tc>
                  <a:txBody>
                    <a:bodyPr/>
                    <a:lstStyle/>
                    <a:p>
                      <a:pPr algn="ctr"/>
                      <a:r>
                        <a:rPr lang="en-US" dirty="0" smtClean="0">
                          <a:latin typeface="Arial Rounded MT Bold" pitchFamily="34" charset="0"/>
                        </a:rPr>
                        <a:t>0.8</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r>
              <a:tr h="480043">
                <a:tc>
                  <a:txBody>
                    <a:bodyPr/>
                    <a:lstStyle/>
                    <a:p>
                      <a:pPr algn="ctr"/>
                      <a:r>
                        <a:rPr lang="en-US" dirty="0" smtClean="0">
                          <a:latin typeface="Arial Rounded MT Bold" pitchFamily="34" charset="0"/>
                        </a:rPr>
                        <a:t>Total FTE</a:t>
                      </a:r>
                      <a:endParaRPr lang="en-US" dirty="0">
                        <a:latin typeface="Arial Rounded MT Bold" pitchFamily="34" charset="0"/>
                      </a:endParaRPr>
                    </a:p>
                  </a:txBody>
                  <a:tcPr/>
                </a:tc>
                <a:tc>
                  <a:txBody>
                    <a:bodyPr/>
                    <a:lstStyle/>
                    <a:p>
                      <a:pPr algn="ctr"/>
                      <a:r>
                        <a:rPr lang="en-US" dirty="0" smtClean="0">
                          <a:latin typeface="Arial Rounded MT Bold" pitchFamily="34" charset="0"/>
                        </a:rPr>
                        <a:t>8.2</a:t>
                      </a:r>
                      <a:endParaRPr lang="en-US" dirty="0">
                        <a:latin typeface="Arial Rounded MT Bold" pitchFamily="34" charset="0"/>
                      </a:endParaRPr>
                    </a:p>
                  </a:txBody>
                  <a:tcPr/>
                </a:tc>
                <a:tc>
                  <a:txBody>
                    <a:bodyPr/>
                    <a:lstStyle/>
                    <a:p>
                      <a:pPr algn="ctr"/>
                      <a:r>
                        <a:rPr lang="en-US" dirty="0" smtClean="0">
                          <a:latin typeface="Arial Rounded MT Bold" pitchFamily="34" charset="0"/>
                        </a:rPr>
                        <a:t>13.7</a:t>
                      </a:r>
                      <a:endParaRPr lang="en-US" dirty="0">
                        <a:latin typeface="Arial Rounded MT Bold" pitchFamily="34" charset="0"/>
                      </a:endParaRPr>
                    </a:p>
                  </a:txBody>
                  <a:tcPr/>
                </a:tc>
              </a:tr>
            </a:tbl>
          </a:graphicData>
        </a:graphic>
      </p:graphicFrame>
      <p:sp>
        <p:nvSpPr>
          <p:cNvPr id="7" name="Rectangle 6"/>
          <p:cNvSpPr/>
          <p:nvPr/>
        </p:nvSpPr>
        <p:spPr>
          <a:xfrm>
            <a:off x="138221" y="844182"/>
            <a:ext cx="8920717" cy="461665"/>
          </a:xfrm>
          <a:prstGeom prst="rect">
            <a:avLst/>
          </a:prstGeom>
        </p:spPr>
        <p:txBody>
          <a:bodyPr wrap="square">
            <a:spAutoFit/>
          </a:bodyPr>
          <a:lstStyle/>
          <a:p>
            <a:pPr algn="ctr"/>
            <a:r>
              <a:rPr lang="en-US" sz="2400" dirty="0">
                <a:latin typeface="Arial Rounded MT Bold" pitchFamily="34" charset="0"/>
              </a:rPr>
              <a:t>FTE </a:t>
            </a:r>
            <a:r>
              <a:rPr lang="en-US" sz="2400" dirty="0" smtClean="0">
                <a:latin typeface="Arial Rounded MT Bold" pitchFamily="34" charset="0"/>
              </a:rPr>
              <a:t>Allocations Based on Provincial Staffing Formulas:</a:t>
            </a:r>
            <a:endParaRPr lang="en-US" sz="2400"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34</a:t>
            </a:fld>
            <a:endParaRPr lang="en-US" sz="1400" dirty="0"/>
          </a:p>
        </p:txBody>
      </p:sp>
    </p:spTree>
    <p:extLst>
      <p:ext uri="{BB962C8B-B14F-4D97-AF65-F5344CB8AC3E}">
        <p14:creationId xmlns:p14="http://schemas.microsoft.com/office/powerpoint/2010/main" val="2529146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1117"/>
          </a:xfrm>
          <a:solidFill>
            <a:schemeClr val="accent2">
              <a:lumMod val="20000"/>
              <a:lumOff val="80000"/>
            </a:schemeClr>
          </a:solidFill>
        </p:spPr>
        <p:txBody>
          <a:bodyPr>
            <a:noAutofit/>
          </a:bodyPr>
          <a:lstStyle/>
          <a:p>
            <a:r>
              <a:rPr lang="en-US" sz="3600" b="1" dirty="0" smtClean="0">
                <a:latin typeface="Arial Rounded MT Bold" pitchFamily="34" charset="0"/>
              </a:rPr>
              <a:t>Education Programs and Services</a:t>
            </a:r>
            <a:endParaRPr lang="en-US" sz="3600" b="1" dirty="0">
              <a:latin typeface="Arial Rounded MT Bold"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54391583"/>
              </p:ext>
            </p:extLst>
          </p:nvPr>
        </p:nvGraphicFramePr>
        <p:xfrm>
          <a:off x="970881" y="1703171"/>
          <a:ext cx="7255395" cy="4131905"/>
        </p:xfrm>
        <a:graphic>
          <a:graphicData uri="http://schemas.openxmlformats.org/drawingml/2006/table">
            <a:tbl>
              <a:tblPr firstRow="1" bandRow="1">
                <a:tableStyleId>{5C22544A-7EE6-4342-B048-85BDC9FD1C3A}</a:tableStyleId>
              </a:tblPr>
              <a:tblGrid>
                <a:gridCol w="2418465"/>
                <a:gridCol w="2418465"/>
                <a:gridCol w="2418465"/>
              </a:tblGrid>
              <a:tr h="1268384">
                <a:tc>
                  <a:txBody>
                    <a:bodyPr/>
                    <a:lstStyle/>
                    <a:p>
                      <a:pPr algn="l"/>
                      <a:endParaRPr lang="en-US" dirty="0">
                        <a:latin typeface="Arial Rounded MT Bold" pitchFamily="34" charset="0"/>
                      </a:endParaRPr>
                    </a:p>
                  </a:txBody>
                  <a:tcPr/>
                </a:tc>
                <a:tc>
                  <a:txBody>
                    <a:bodyPr/>
                    <a:lstStyle/>
                    <a:p>
                      <a:pPr algn="ctr"/>
                      <a:r>
                        <a:rPr lang="en-US" dirty="0" smtClean="0">
                          <a:latin typeface="Arial Rounded MT Bold" pitchFamily="34" charset="0"/>
                        </a:rPr>
                        <a:t>Stanley</a:t>
                      </a:r>
                      <a:r>
                        <a:rPr lang="en-US" baseline="0" dirty="0" smtClean="0">
                          <a:latin typeface="Arial Rounded MT Bold" pitchFamily="34" charset="0"/>
                        </a:rPr>
                        <a:t> Elementary School</a:t>
                      </a:r>
                    </a:p>
                    <a:p>
                      <a:pPr algn="ctr"/>
                      <a:r>
                        <a:rPr lang="en-US" baseline="0" dirty="0" smtClean="0">
                          <a:latin typeface="Arial Rounded MT Bold" pitchFamily="34" charset="0"/>
                        </a:rPr>
                        <a:t>(pop. 103)</a:t>
                      </a:r>
                      <a:endParaRPr lang="en-US" dirty="0">
                        <a:latin typeface="Arial Rounded MT Bold" pitchFamily="34" charset="0"/>
                      </a:endParaRPr>
                    </a:p>
                  </a:txBody>
                  <a:tcPr/>
                </a:tc>
                <a:tc>
                  <a:txBody>
                    <a:bodyPr/>
                    <a:lstStyle/>
                    <a:p>
                      <a:pPr algn="ctr"/>
                      <a:r>
                        <a:rPr lang="en-US" dirty="0" err="1" smtClean="0">
                          <a:latin typeface="Arial Rounded MT Bold" pitchFamily="34" charset="0"/>
                        </a:rPr>
                        <a:t>Kingsclear</a:t>
                      </a:r>
                      <a:r>
                        <a:rPr lang="en-US" dirty="0" smtClean="0">
                          <a:latin typeface="Arial Rounded MT Bold" pitchFamily="34" charset="0"/>
                        </a:rPr>
                        <a:t> Consolidated School</a:t>
                      </a:r>
                    </a:p>
                    <a:p>
                      <a:pPr algn="ctr"/>
                      <a:r>
                        <a:rPr lang="en-US" dirty="0" smtClean="0">
                          <a:latin typeface="Arial Rounded MT Bold" pitchFamily="34" charset="0"/>
                        </a:rPr>
                        <a:t>(pop. 103)</a:t>
                      </a:r>
                      <a:endParaRPr lang="en-US" dirty="0">
                        <a:latin typeface="Arial Rounded MT Bold" pitchFamily="34" charset="0"/>
                      </a:endParaRPr>
                    </a:p>
                  </a:txBody>
                  <a:tcPr/>
                </a:tc>
              </a:tr>
              <a:tr h="739522">
                <a:tc>
                  <a:txBody>
                    <a:bodyPr/>
                    <a:lstStyle/>
                    <a:p>
                      <a:pPr algn="l"/>
                      <a:r>
                        <a:rPr lang="en-US" dirty="0" smtClean="0">
                          <a:latin typeface="Arial Rounded MT Bold" pitchFamily="34" charset="0"/>
                        </a:rPr>
                        <a:t>Classroom </a:t>
                      </a:r>
                    </a:p>
                    <a:p>
                      <a:pPr algn="l"/>
                      <a:r>
                        <a:rPr lang="en-US" dirty="0" smtClean="0">
                          <a:latin typeface="Arial Rounded MT Bold" pitchFamily="34" charset="0"/>
                        </a:rPr>
                        <a:t>Teachers</a:t>
                      </a:r>
                      <a:endParaRPr lang="en-US" dirty="0">
                        <a:latin typeface="Arial Rounded MT Bold" pitchFamily="34" charset="0"/>
                      </a:endParaRPr>
                    </a:p>
                  </a:txBody>
                  <a:tcPr/>
                </a:tc>
                <a:tc>
                  <a:txBody>
                    <a:bodyPr/>
                    <a:lstStyle/>
                    <a:p>
                      <a:pPr algn="ctr"/>
                      <a:r>
                        <a:rPr lang="en-US" dirty="0" smtClean="0">
                          <a:latin typeface="Arial Rounded MT Bold" pitchFamily="34" charset="0"/>
                        </a:rPr>
                        <a:t>6.6</a:t>
                      </a:r>
                      <a:endParaRPr lang="en-US" dirty="0">
                        <a:latin typeface="Arial Rounded MT Bold" pitchFamily="34" charset="0"/>
                      </a:endParaRPr>
                    </a:p>
                  </a:txBody>
                  <a:tcPr/>
                </a:tc>
                <a:tc>
                  <a:txBody>
                    <a:bodyPr/>
                    <a:lstStyle/>
                    <a:p>
                      <a:pPr algn="ctr"/>
                      <a:r>
                        <a:rPr lang="en-US" dirty="0" smtClean="0">
                          <a:latin typeface="Arial Rounded MT Bold" pitchFamily="34" charset="0"/>
                        </a:rPr>
                        <a:t>6.6</a:t>
                      </a:r>
                      <a:endParaRPr lang="en-US" dirty="0">
                        <a:latin typeface="Arial Rounded MT Bold" pitchFamily="34" charset="0"/>
                      </a:endParaRPr>
                    </a:p>
                  </a:txBody>
                  <a:tcPr/>
                </a:tc>
              </a:tr>
              <a:tr h="442682">
                <a:tc>
                  <a:txBody>
                    <a:bodyPr/>
                    <a:lstStyle/>
                    <a:p>
                      <a:pPr algn="l"/>
                      <a:r>
                        <a:rPr lang="en-US" dirty="0" smtClean="0">
                          <a:latin typeface="Arial Rounded MT Bold" pitchFamily="34" charset="0"/>
                        </a:rPr>
                        <a:t>Administration</a:t>
                      </a:r>
                      <a:endParaRPr lang="en-US" dirty="0">
                        <a:latin typeface="Arial Rounded MT Bold" pitchFamily="34" charset="0"/>
                      </a:endParaRPr>
                    </a:p>
                  </a:txBody>
                  <a:tcPr/>
                </a:tc>
                <a:tc>
                  <a:txBody>
                    <a:bodyPr/>
                    <a:lstStyle/>
                    <a:p>
                      <a:pPr algn="ctr"/>
                      <a:r>
                        <a:rPr lang="en-US" dirty="0" smtClean="0">
                          <a:latin typeface="Arial Rounded MT Bold" pitchFamily="34" charset="0"/>
                        </a:rPr>
                        <a:t>0.5 </a:t>
                      </a:r>
                      <a:endParaRPr lang="en-US" dirty="0">
                        <a:latin typeface="Arial Rounded MT Bold" pitchFamily="34" charset="0"/>
                      </a:endParaRPr>
                    </a:p>
                  </a:txBody>
                  <a:tcPr/>
                </a:tc>
                <a:tc>
                  <a:txBody>
                    <a:bodyPr/>
                    <a:lstStyle/>
                    <a:p>
                      <a:pPr algn="ctr"/>
                      <a:r>
                        <a:rPr lang="en-US" dirty="0" smtClean="0">
                          <a:latin typeface="Arial Rounded MT Bold" pitchFamily="34" charset="0"/>
                        </a:rPr>
                        <a:t>0.5</a:t>
                      </a:r>
                      <a:endParaRPr lang="en-US" dirty="0">
                        <a:latin typeface="Arial Rounded MT Bold" pitchFamily="34" charset="0"/>
                      </a:endParaRPr>
                    </a:p>
                  </a:txBody>
                  <a:tcPr/>
                </a:tc>
              </a:tr>
              <a:tr h="499113">
                <a:tc>
                  <a:txBody>
                    <a:bodyPr/>
                    <a:lstStyle/>
                    <a:p>
                      <a:pPr algn="l"/>
                      <a:r>
                        <a:rPr lang="en-US" dirty="0" smtClean="0">
                          <a:latin typeface="Arial Rounded MT Bold" pitchFamily="34" charset="0"/>
                        </a:rPr>
                        <a:t>Guidance </a:t>
                      </a:r>
                      <a:endParaRPr lang="en-US" dirty="0">
                        <a:latin typeface="Arial Rounded MT Bold" pitchFamily="34" charset="0"/>
                      </a:endParaRPr>
                    </a:p>
                  </a:txBody>
                  <a:tcPr/>
                </a:tc>
                <a:tc>
                  <a:txBody>
                    <a:bodyPr/>
                    <a:lstStyle/>
                    <a:p>
                      <a:pPr algn="ctr"/>
                      <a:r>
                        <a:rPr lang="en-US" dirty="0" smtClean="0">
                          <a:latin typeface="Arial Rounded MT Bold" pitchFamily="34" charset="0"/>
                        </a:rPr>
                        <a:t>0.3</a:t>
                      </a:r>
                      <a:endParaRPr lang="en-US" dirty="0">
                        <a:latin typeface="Arial Rounded MT Bold" pitchFamily="34" charset="0"/>
                      </a:endParaRPr>
                    </a:p>
                  </a:txBody>
                  <a:tcPr/>
                </a:tc>
                <a:tc>
                  <a:txBody>
                    <a:bodyPr/>
                    <a:lstStyle/>
                    <a:p>
                      <a:pPr algn="ctr"/>
                      <a:r>
                        <a:rPr lang="en-US" dirty="0" smtClean="0">
                          <a:latin typeface="Arial Rounded MT Bold" pitchFamily="34" charset="0"/>
                        </a:rPr>
                        <a:t>0.2</a:t>
                      </a:r>
                      <a:endParaRPr lang="en-US" dirty="0">
                        <a:latin typeface="Arial Rounded MT Bold" pitchFamily="34" charset="0"/>
                      </a:endParaRPr>
                    </a:p>
                  </a:txBody>
                  <a:tcPr/>
                </a:tc>
              </a:tr>
              <a:tr h="739522">
                <a:tc>
                  <a:txBody>
                    <a:bodyPr/>
                    <a:lstStyle/>
                    <a:p>
                      <a:pPr algn="l"/>
                      <a:r>
                        <a:rPr lang="en-US" dirty="0" smtClean="0">
                          <a:latin typeface="Arial Rounded MT Bold" pitchFamily="34" charset="0"/>
                        </a:rPr>
                        <a:t>Resource and Methods</a:t>
                      </a:r>
                      <a:endParaRPr lang="en-US" dirty="0">
                        <a:latin typeface="Arial Rounded MT Bold" pitchFamily="34" charset="0"/>
                      </a:endParaRPr>
                    </a:p>
                  </a:txBody>
                  <a:tcPr/>
                </a:tc>
                <a:tc>
                  <a:txBody>
                    <a:bodyPr/>
                    <a:lstStyle/>
                    <a:p>
                      <a:pPr algn="ctr"/>
                      <a:r>
                        <a:rPr lang="en-US" dirty="0" smtClean="0">
                          <a:latin typeface="Arial Rounded MT Bold" pitchFamily="34" charset="0"/>
                        </a:rPr>
                        <a:t>0.8</a:t>
                      </a:r>
                      <a:endParaRPr lang="en-US" dirty="0">
                        <a:latin typeface="Arial Rounded MT Bold" pitchFamily="34" charset="0"/>
                      </a:endParaRPr>
                    </a:p>
                  </a:txBody>
                  <a:tcPr/>
                </a:tc>
                <a:tc>
                  <a:txBody>
                    <a:bodyPr/>
                    <a:lstStyle/>
                    <a:p>
                      <a:pPr algn="ctr"/>
                      <a:r>
                        <a:rPr lang="en-US" dirty="0" smtClean="0">
                          <a:latin typeface="Arial Rounded MT Bold" pitchFamily="34" charset="0"/>
                        </a:rPr>
                        <a:t>0.8</a:t>
                      </a:r>
                      <a:endParaRPr lang="en-US" dirty="0">
                        <a:latin typeface="Arial Rounded MT Bold" pitchFamily="34" charset="0"/>
                      </a:endParaRPr>
                    </a:p>
                  </a:txBody>
                  <a:tcPr/>
                </a:tc>
              </a:tr>
              <a:tr h="442682">
                <a:tc>
                  <a:txBody>
                    <a:bodyPr/>
                    <a:lstStyle/>
                    <a:p>
                      <a:pPr algn="ctr"/>
                      <a:r>
                        <a:rPr lang="en-US" dirty="0" smtClean="0">
                          <a:latin typeface="Arial Rounded MT Bold" pitchFamily="34" charset="0"/>
                        </a:rPr>
                        <a:t>Total FTE</a:t>
                      </a:r>
                      <a:endParaRPr lang="en-US" dirty="0">
                        <a:latin typeface="Arial Rounded MT Bold" pitchFamily="34" charset="0"/>
                      </a:endParaRPr>
                    </a:p>
                  </a:txBody>
                  <a:tcPr/>
                </a:tc>
                <a:tc>
                  <a:txBody>
                    <a:bodyPr/>
                    <a:lstStyle/>
                    <a:p>
                      <a:pPr algn="ctr"/>
                      <a:r>
                        <a:rPr lang="en-US" dirty="0" smtClean="0">
                          <a:latin typeface="Arial Rounded MT Bold" pitchFamily="34" charset="0"/>
                        </a:rPr>
                        <a:t>8.2</a:t>
                      </a:r>
                      <a:endParaRPr lang="en-US" dirty="0">
                        <a:latin typeface="Arial Rounded MT Bold" pitchFamily="34" charset="0"/>
                      </a:endParaRPr>
                    </a:p>
                  </a:txBody>
                  <a:tcPr/>
                </a:tc>
                <a:tc>
                  <a:txBody>
                    <a:bodyPr/>
                    <a:lstStyle/>
                    <a:p>
                      <a:pPr algn="ctr"/>
                      <a:r>
                        <a:rPr lang="en-US" dirty="0" smtClean="0">
                          <a:latin typeface="Arial Rounded MT Bold" pitchFamily="34" charset="0"/>
                        </a:rPr>
                        <a:t>8.1</a:t>
                      </a:r>
                      <a:endParaRPr lang="en-US" dirty="0">
                        <a:latin typeface="Arial Rounded MT Bold" pitchFamily="34" charset="0"/>
                      </a:endParaRPr>
                    </a:p>
                  </a:txBody>
                  <a:tcPr/>
                </a:tc>
              </a:tr>
            </a:tbl>
          </a:graphicData>
        </a:graphic>
      </p:graphicFrame>
      <p:sp>
        <p:nvSpPr>
          <p:cNvPr id="7" name="Rectangle 6"/>
          <p:cNvSpPr/>
          <p:nvPr/>
        </p:nvSpPr>
        <p:spPr>
          <a:xfrm>
            <a:off x="138221" y="847959"/>
            <a:ext cx="8920717" cy="461665"/>
          </a:xfrm>
          <a:prstGeom prst="rect">
            <a:avLst/>
          </a:prstGeom>
        </p:spPr>
        <p:txBody>
          <a:bodyPr wrap="square">
            <a:spAutoFit/>
          </a:bodyPr>
          <a:lstStyle/>
          <a:p>
            <a:pPr algn="ctr"/>
            <a:r>
              <a:rPr lang="en-US" sz="2400" dirty="0" smtClean="0">
                <a:latin typeface="Arial Rounded MT Bold" pitchFamily="34" charset="0"/>
              </a:rPr>
              <a:t>FTE Allocations at Comparable Schools:</a:t>
            </a:r>
            <a:endParaRPr lang="en-US" sz="2400" dirty="0">
              <a:latin typeface="Arial Rounded MT Bold" pitchFamily="34" charset="0"/>
            </a:endParaRPr>
          </a:p>
        </p:txBody>
      </p:sp>
      <p:sp>
        <p:nvSpPr>
          <p:cNvPr id="4" name="Slide Number Placeholder 3"/>
          <p:cNvSpPr>
            <a:spLocks noGrp="1"/>
          </p:cNvSpPr>
          <p:nvPr>
            <p:ph type="sldNum" sz="quarter" idx="12"/>
          </p:nvPr>
        </p:nvSpPr>
        <p:spPr/>
        <p:txBody>
          <a:bodyPr/>
          <a:lstStyle/>
          <a:p>
            <a:fld id="{7F5CE407-6216-4202-80E4-A30DC2F709B2}" type="slidenum">
              <a:rPr lang="en-US" sz="1400" smtClean="0"/>
              <a:pPr/>
              <a:t>35</a:t>
            </a:fld>
            <a:endParaRPr lang="en-US" sz="1400" dirty="0"/>
          </a:p>
        </p:txBody>
      </p:sp>
    </p:spTree>
    <p:extLst>
      <p:ext uri="{BB962C8B-B14F-4D97-AF65-F5344CB8AC3E}">
        <p14:creationId xmlns:p14="http://schemas.microsoft.com/office/powerpoint/2010/main" val="1536567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750"/>
          </a:xfrm>
          <a:solidFill>
            <a:schemeClr val="accent2">
              <a:lumMod val="20000"/>
              <a:lumOff val="80000"/>
            </a:schemeClr>
          </a:solidFill>
        </p:spPr>
        <p:txBody>
          <a:bodyPr>
            <a:noAutofit/>
          </a:bodyPr>
          <a:lstStyle/>
          <a:p>
            <a:r>
              <a:rPr lang="en-US" sz="3600" b="1" dirty="0" smtClean="0">
                <a:latin typeface="Arial Rounded MT Bold" pitchFamily="34" charset="0"/>
              </a:rPr>
              <a:t>Education Programs and Services</a:t>
            </a:r>
            <a:endParaRPr lang="en-US" sz="3600" b="1" dirty="0">
              <a:latin typeface="Arial Rounded MT Bold"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28757062"/>
              </p:ext>
            </p:extLst>
          </p:nvPr>
        </p:nvGraphicFramePr>
        <p:xfrm>
          <a:off x="1141002" y="1737760"/>
          <a:ext cx="7127805" cy="3983048"/>
        </p:xfrm>
        <a:graphic>
          <a:graphicData uri="http://schemas.openxmlformats.org/drawingml/2006/table">
            <a:tbl>
              <a:tblPr firstRow="1" bandRow="1">
                <a:tableStyleId>{5C22544A-7EE6-4342-B048-85BDC9FD1C3A}</a:tableStyleId>
              </a:tblPr>
              <a:tblGrid>
                <a:gridCol w="2375935"/>
                <a:gridCol w="2375935"/>
                <a:gridCol w="2375935"/>
              </a:tblGrid>
              <a:tr h="1073457">
                <a:tc>
                  <a:txBody>
                    <a:bodyPr/>
                    <a:lstStyle/>
                    <a:p>
                      <a:pPr algn="l"/>
                      <a:endParaRPr lang="en-US" dirty="0">
                        <a:latin typeface="Arial Rounded MT Bold" pitchFamily="34" charset="0"/>
                      </a:endParaRPr>
                    </a:p>
                  </a:txBody>
                  <a:tcPr/>
                </a:tc>
                <a:tc>
                  <a:txBody>
                    <a:bodyPr/>
                    <a:lstStyle/>
                    <a:p>
                      <a:pPr algn="ctr"/>
                      <a:r>
                        <a:rPr lang="en-US" dirty="0" smtClean="0">
                          <a:latin typeface="Arial Rounded MT Bold" pitchFamily="34" charset="0"/>
                        </a:rPr>
                        <a:t>Stanley High School</a:t>
                      </a:r>
                    </a:p>
                    <a:p>
                      <a:pPr algn="ctr"/>
                      <a:r>
                        <a:rPr lang="en-US" dirty="0" smtClean="0">
                          <a:latin typeface="Arial Rounded MT Bold" pitchFamily="34" charset="0"/>
                        </a:rPr>
                        <a:t>(pop. 147)</a:t>
                      </a:r>
                      <a:endParaRPr lang="en-US" dirty="0">
                        <a:latin typeface="Arial Rounded MT Bold" pitchFamily="34" charset="0"/>
                      </a:endParaRPr>
                    </a:p>
                  </a:txBody>
                  <a:tcPr/>
                </a:tc>
                <a:tc>
                  <a:txBody>
                    <a:bodyPr/>
                    <a:lstStyle/>
                    <a:p>
                      <a:pPr algn="ctr"/>
                      <a:r>
                        <a:rPr lang="en-US" dirty="0" smtClean="0">
                          <a:latin typeface="Arial Rounded MT Bold" pitchFamily="34" charset="0"/>
                        </a:rPr>
                        <a:t>CFAS</a:t>
                      </a:r>
                    </a:p>
                    <a:p>
                      <a:pPr algn="ctr"/>
                      <a:r>
                        <a:rPr lang="en-US" dirty="0" smtClean="0">
                          <a:latin typeface="Arial Rounded MT Bold" pitchFamily="34" charset="0"/>
                        </a:rPr>
                        <a:t>(pop. 186)</a:t>
                      </a:r>
                      <a:endParaRPr lang="en-US" dirty="0">
                        <a:latin typeface="Arial Rounded MT Bold" pitchFamily="34" charset="0"/>
                      </a:endParaRPr>
                    </a:p>
                  </a:txBody>
                  <a:tcPr/>
                </a:tc>
              </a:tr>
              <a:tr h="751420">
                <a:tc>
                  <a:txBody>
                    <a:bodyPr/>
                    <a:lstStyle/>
                    <a:p>
                      <a:pPr algn="l"/>
                      <a:r>
                        <a:rPr lang="en-US" dirty="0" smtClean="0">
                          <a:latin typeface="Arial Rounded MT Bold" pitchFamily="34" charset="0"/>
                        </a:rPr>
                        <a:t>Classroom </a:t>
                      </a:r>
                    </a:p>
                    <a:p>
                      <a:pPr algn="l"/>
                      <a:r>
                        <a:rPr lang="en-US" dirty="0" smtClean="0">
                          <a:latin typeface="Arial Rounded MT Bold" pitchFamily="34" charset="0"/>
                        </a:rPr>
                        <a:t>Teachers</a:t>
                      </a:r>
                      <a:endParaRPr lang="en-US" dirty="0">
                        <a:latin typeface="Arial Rounded MT Bold" pitchFamily="34" charset="0"/>
                      </a:endParaRPr>
                    </a:p>
                  </a:txBody>
                  <a:tcPr/>
                </a:tc>
                <a:tc>
                  <a:txBody>
                    <a:bodyPr/>
                    <a:lstStyle/>
                    <a:p>
                      <a:pPr algn="ctr"/>
                      <a:r>
                        <a:rPr lang="en-US" dirty="0" smtClean="0">
                          <a:latin typeface="Arial Rounded MT Bold" pitchFamily="34" charset="0"/>
                        </a:rPr>
                        <a:t>11.2</a:t>
                      </a:r>
                      <a:endParaRPr lang="en-US" dirty="0">
                        <a:latin typeface="Arial Rounded MT Bold" pitchFamily="34" charset="0"/>
                      </a:endParaRPr>
                    </a:p>
                  </a:txBody>
                  <a:tcPr/>
                </a:tc>
                <a:tc>
                  <a:txBody>
                    <a:bodyPr/>
                    <a:lstStyle/>
                    <a:p>
                      <a:pPr algn="ctr"/>
                      <a:r>
                        <a:rPr lang="en-US" dirty="0" smtClean="0">
                          <a:latin typeface="Arial Rounded MT Bold" pitchFamily="34" charset="0"/>
                        </a:rPr>
                        <a:t>13.25</a:t>
                      </a:r>
                      <a:endParaRPr lang="en-US" dirty="0">
                        <a:latin typeface="Arial Rounded MT Bold" pitchFamily="34" charset="0"/>
                      </a:endParaRPr>
                    </a:p>
                  </a:txBody>
                  <a:tcPr/>
                </a:tc>
              </a:tr>
              <a:tr h="449804">
                <a:tc>
                  <a:txBody>
                    <a:bodyPr/>
                    <a:lstStyle/>
                    <a:p>
                      <a:pPr algn="l"/>
                      <a:r>
                        <a:rPr lang="en-US" dirty="0" smtClean="0">
                          <a:latin typeface="Arial Rounded MT Bold" pitchFamily="34" charset="0"/>
                        </a:rPr>
                        <a:t>Administration</a:t>
                      </a:r>
                      <a:endParaRPr lang="en-US" dirty="0">
                        <a:latin typeface="Arial Rounded MT Bold" pitchFamily="34" charset="0"/>
                      </a:endParaRPr>
                    </a:p>
                  </a:txBody>
                  <a:tcPr/>
                </a:tc>
                <a:tc>
                  <a:txBody>
                    <a:bodyPr/>
                    <a:lstStyle/>
                    <a:p>
                      <a:pPr algn="ctr"/>
                      <a:r>
                        <a:rPr lang="en-US" dirty="0" smtClean="0">
                          <a:latin typeface="Arial Rounded MT Bold" pitchFamily="34" charset="0"/>
                        </a:rPr>
                        <a:t>0.8</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r>
              <a:tr h="507143">
                <a:tc>
                  <a:txBody>
                    <a:bodyPr/>
                    <a:lstStyle/>
                    <a:p>
                      <a:pPr algn="l"/>
                      <a:r>
                        <a:rPr lang="en-US" dirty="0" smtClean="0">
                          <a:latin typeface="Arial Rounded MT Bold" pitchFamily="34" charset="0"/>
                        </a:rPr>
                        <a:t>Guidance </a:t>
                      </a:r>
                      <a:endParaRPr lang="en-US" dirty="0">
                        <a:latin typeface="Arial Rounded MT Bold" pitchFamily="34" charset="0"/>
                      </a:endParaRPr>
                    </a:p>
                  </a:txBody>
                  <a:tcPr/>
                </a:tc>
                <a:tc>
                  <a:txBody>
                    <a:bodyPr/>
                    <a:lstStyle/>
                    <a:p>
                      <a:pPr algn="ctr"/>
                      <a:r>
                        <a:rPr lang="en-US" dirty="0" smtClean="0">
                          <a:latin typeface="Arial Rounded MT Bold" pitchFamily="34" charset="0"/>
                        </a:rPr>
                        <a:t>0.7</a:t>
                      </a:r>
                      <a:endParaRPr lang="en-US" dirty="0">
                        <a:latin typeface="Arial Rounded MT Bold" pitchFamily="34" charset="0"/>
                      </a:endParaRPr>
                    </a:p>
                  </a:txBody>
                  <a:tcPr/>
                </a:tc>
                <a:tc>
                  <a:txBody>
                    <a:bodyPr/>
                    <a:lstStyle/>
                    <a:p>
                      <a:pPr algn="ctr"/>
                      <a:r>
                        <a:rPr lang="en-US" dirty="0" smtClean="0">
                          <a:latin typeface="Arial Rounded MT Bold" pitchFamily="34" charset="0"/>
                        </a:rPr>
                        <a:t>0.75</a:t>
                      </a:r>
                      <a:endParaRPr lang="en-US" dirty="0">
                        <a:latin typeface="Arial Rounded MT Bold" pitchFamily="34" charset="0"/>
                      </a:endParaRPr>
                    </a:p>
                  </a:txBody>
                  <a:tcPr/>
                </a:tc>
              </a:tr>
              <a:tr h="751420">
                <a:tc>
                  <a:txBody>
                    <a:bodyPr/>
                    <a:lstStyle/>
                    <a:p>
                      <a:pPr algn="l"/>
                      <a:r>
                        <a:rPr lang="en-US" dirty="0" smtClean="0">
                          <a:latin typeface="Arial Rounded MT Bold" pitchFamily="34" charset="0"/>
                        </a:rPr>
                        <a:t>Resource and Methods</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r>
              <a:tr h="449804">
                <a:tc>
                  <a:txBody>
                    <a:bodyPr/>
                    <a:lstStyle/>
                    <a:p>
                      <a:pPr algn="ctr"/>
                      <a:r>
                        <a:rPr lang="en-US" dirty="0" smtClean="0">
                          <a:latin typeface="Arial Rounded MT Bold" pitchFamily="34" charset="0"/>
                        </a:rPr>
                        <a:t>Total FTE</a:t>
                      </a:r>
                      <a:endParaRPr lang="en-US" dirty="0">
                        <a:latin typeface="Arial Rounded MT Bold" pitchFamily="34" charset="0"/>
                      </a:endParaRPr>
                    </a:p>
                  </a:txBody>
                  <a:tcPr/>
                </a:tc>
                <a:tc>
                  <a:txBody>
                    <a:bodyPr/>
                    <a:lstStyle/>
                    <a:p>
                      <a:pPr algn="ctr"/>
                      <a:r>
                        <a:rPr lang="en-US" dirty="0" smtClean="0">
                          <a:latin typeface="Arial Rounded MT Bold" pitchFamily="34" charset="0"/>
                        </a:rPr>
                        <a:t>13.7</a:t>
                      </a:r>
                      <a:endParaRPr lang="en-US" dirty="0">
                        <a:latin typeface="Arial Rounded MT Bold" pitchFamily="34" charset="0"/>
                      </a:endParaRPr>
                    </a:p>
                  </a:txBody>
                  <a:tcPr/>
                </a:tc>
                <a:tc>
                  <a:txBody>
                    <a:bodyPr/>
                    <a:lstStyle/>
                    <a:p>
                      <a:pPr algn="ctr"/>
                      <a:r>
                        <a:rPr lang="en-US" dirty="0" smtClean="0">
                          <a:latin typeface="Arial Rounded MT Bold" pitchFamily="34" charset="0"/>
                        </a:rPr>
                        <a:t>16.0</a:t>
                      </a:r>
                      <a:endParaRPr lang="en-US" dirty="0">
                        <a:latin typeface="Arial Rounded MT Bold" pitchFamily="34" charset="0"/>
                      </a:endParaRPr>
                    </a:p>
                  </a:txBody>
                  <a:tcPr/>
                </a:tc>
              </a:tr>
            </a:tbl>
          </a:graphicData>
        </a:graphic>
      </p:graphicFrame>
      <p:sp>
        <p:nvSpPr>
          <p:cNvPr id="7" name="Rectangle 6"/>
          <p:cNvSpPr/>
          <p:nvPr/>
        </p:nvSpPr>
        <p:spPr>
          <a:xfrm>
            <a:off x="138222" y="1014301"/>
            <a:ext cx="8920717" cy="461665"/>
          </a:xfrm>
          <a:prstGeom prst="rect">
            <a:avLst/>
          </a:prstGeom>
        </p:spPr>
        <p:txBody>
          <a:bodyPr wrap="square">
            <a:spAutoFit/>
          </a:bodyPr>
          <a:lstStyle/>
          <a:p>
            <a:pPr algn="ctr"/>
            <a:r>
              <a:rPr lang="en-US" sz="2400" dirty="0" smtClean="0">
                <a:latin typeface="Arial Rounded MT Bold" pitchFamily="34" charset="0"/>
              </a:rPr>
              <a:t>FTE Allocations at Comparable Schools:</a:t>
            </a:r>
            <a:endParaRPr lang="en-US" sz="2400" dirty="0">
              <a:latin typeface="Arial Rounded MT Bold" pitchFamily="34" charset="0"/>
            </a:endParaRPr>
          </a:p>
        </p:txBody>
      </p:sp>
      <p:sp>
        <p:nvSpPr>
          <p:cNvPr id="4" name="Slide Number Placeholder 3"/>
          <p:cNvSpPr>
            <a:spLocks noGrp="1"/>
          </p:cNvSpPr>
          <p:nvPr>
            <p:ph type="sldNum" sz="quarter" idx="12"/>
          </p:nvPr>
        </p:nvSpPr>
        <p:spPr/>
        <p:txBody>
          <a:bodyPr/>
          <a:lstStyle/>
          <a:p>
            <a:fld id="{7F5CE407-6216-4202-80E4-A30DC2F709B2}" type="slidenum">
              <a:rPr lang="en-US" sz="1400" smtClean="0"/>
              <a:pPr/>
              <a:t>36</a:t>
            </a:fld>
            <a:endParaRPr lang="en-US" sz="1400" dirty="0"/>
          </a:p>
        </p:txBody>
      </p:sp>
    </p:spTree>
    <p:extLst>
      <p:ext uri="{BB962C8B-B14F-4D97-AF65-F5344CB8AC3E}">
        <p14:creationId xmlns:p14="http://schemas.microsoft.com/office/powerpoint/2010/main" val="3013045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750"/>
          </a:xfrm>
          <a:solidFill>
            <a:schemeClr val="accent2">
              <a:lumMod val="20000"/>
              <a:lumOff val="80000"/>
            </a:schemeClr>
          </a:solidFill>
        </p:spPr>
        <p:txBody>
          <a:bodyPr>
            <a:noAutofit/>
          </a:bodyPr>
          <a:lstStyle/>
          <a:p>
            <a:r>
              <a:rPr lang="en-US" sz="3600" b="1" dirty="0" smtClean="0">
                <a:latin typeface="Arial Rounded MT Bold" pitchFamily="34" charset="0"/>
              </a:rPr>
              <a:t>Education Programs and Services</a:t>
            </a:r>
            <a:endParaRPr lang="en-US" sz="3600" b="1" dirty="0">
              <a:latin typeface="Arial Rounded MT Bold"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75958320"/>
              </p:ext>
            </p:extLst>
          </p:nvPr>
        </p:nvGraphicFramePr>
        <p:xfrm>
          <a:off x="1080531" y="1588412"/>
          <a:ext cx="6823446" cy="4421031"/>
        </p:xfrm>
        <a:graphic>
          <a:graphicData uri="http://schemas.openxmlformats.org/drawingml/2006/table">
            <a:tbl>
              <a:tblPr firstRow="1" bandRow="1">
                <a:tableStyleId>{5C22544A-7EE6-4342-B048-85BDC9FD1C3A}</a:tableStyleId>
              </a:tblPr>
              <a:tblGrid>
                <a:gridCol w="2274482"/>
                <a:gridCol w="2274482"/>
                <a:gridCol w="2274482"/>
              </a:tblGrid>
              <a:tr h="990107">
                <a:tc>
                  <a:txBody>
                    <a:bodyPr/>
                    <a:lstStyle/>
                    <a:p>
                      <a:pPr algn="l"/>
                      <a:endParaRPr lang="en-US" dirty="0">
                        <a:latin typeface="Arial Rounded MT Bold" pitchFamily="34" charset="0"/>
                      </a:endParaRPr>
                    </a:p>
                  </a:txBody>
                  <a:tcPr/>
                </a:tc>
                <a:tc>
                  <a:txBody>
                    <a:bodyPr/>
                    <a:lstStyle/>
                    <a:p>
                      <a:pPr algn="ctr"/>
                      <a:r>
                        <a:rPr lang="en-US" dirty="0" smtClean="0">
                          <a:latin typeface="Arial Rounded MT Bold" pitchFamily="34" charset="0"/>
                        </a:rPr>
                        <a:t>Stanley Elementary  &amp; Stanley High School Combined K-12</a:t>
                      </a:r>
                    </a:p>
                    <a:p>
                      <a:pPr algn="ctr"/>
                      <a:r>
                        <a:rPr lang="en-US" dirty="0" smtClean="0">
                          <a:latin typeface="Arial Rounded MT Bold" pitchFamily="34" charset="0"/>
                        </a:rPr>
                        <a:t>(pop. 250)</a:t>
                      </a:r>
                      <a:endParaRPr lang="en-US" dirty="0">
                        <a:latin typeface="Arial Rounded MT Bold" pitchFamily="34" charset="0"/>
                      </a:endParaRPr>
                    </a:p>
                  </a:txBody>
                  <a:tcPr/>
                </a:tc>
                <a:tc>
                  <a:txBody>
                    <a:bodyPr/>
                    <a:lstStyle/>
                    <a:p>
                      <a:pPr algn="ctr"/>
                      <a:r>
                        <a:rPr lang="en-US" dirty="0" smtClean="0">
                          <a:latin typeface="Arial Rounded MT Bold" pitchFamily="34" charset="0"/>
                        </a:rPr>
                        <a:t>Canterbury High School </a:t>
                      </a:r>
                    </a:p>
                    <a:p>
                      <a:pPr algn="ctr"/>
                      <a:r>
                        <a:rPr lang="en-US" dirty="0" smtClean="0">
                          <a:latin typeface="Arial Rounded MT Bold" pitchFamily="34" charset="0"/>
                        </a:rPr>
                        <a:t>K-12</a:t>
                      </a:r>
                    </a:p>
                    <a:p>
                      <a:pPr algn="ctr"/>
                      <a:r>
                        <a:rPr lang="en-US" dirty="0" smtClean="0">
                          <a:latin typeface="Arial Rounded MT Bold" pitchFamily="34" charset="0"/>
                        </a:rPr>
                        <a:t>(pop. 205)</a:t>
                      </a:r>
                      <a:endParaRPr lang="en-US" dirty="0">
                        <a:latin typeface="Arial Rounded MT Bold" pitchFamily="34" charset="0"/>
                      </a:endParaRPr>
                    </a:p>
                  </a:txBody>
                  <a:tcPr/>
                </a:tc>
              </a:tr>
              <a:tr h="693075">
                <a:tc>
                  <a:txBody>
                    <a:bodyPr/>
                    <a:lstStyle/>
                    <a:p>
                      <a:pPr algn="l"/>
                      <a:r>
                        <a:rPr lang="en-US" dirty="0" smtClean="0">
                          <a:latin typeface="Arial Rounded MT Bold" pitchFamily="34" charset="0"/>
                        </a:rPr>
                        <a:t>Classroom </a:t>
                      </a:r>
                    </a:p>
                    <a:p>
                      <a:pPr algn="l"/>
                      <a:r>
                        <a:rPr lang="en-US" dirty="0" smtClean="0">
                          <a:latin typeface="Arial Rounded MT Bold" pitchFamily="34" charset="0"/>
                        </a:rPr>
                        <a:t>Teachers</a:t>
                      </a:r>
                      <a:endParaRPr lang="en-US" dirty="0">
                        <a:latin typeface="Arial Rounded MT Bold" pitchFamily="34" charset="0"/>
                      </a:endParaRPr>
                    </a:p>
                  </a:txBody>
                  <a:tcPr/>
                </a:tc>
                <a:tc>
                  <a:txBody>
                    <a:bodyPr/>
                    <a:lstStyle/>
                    <a:p>
                      <a:pPr algn="ctr"/>
                      <a:r>
                        <a:rPr lang="en-US" dirty="0" smtClean="0">
                          <a:latin typeface="Arial Rounded MT Bold" pitchFamily="34" charset="0"/>
                        </a:rPr>
                        <a:t>17.8</a:t>
                      </a:r>
                      <a:endParaRPr lang="en-US" dirty="0">
                        <a:latin typeface="Arial Rounded MT Bold" pitchFamily="34" charset="0"/>
                      </a:endParaRPr>
                    </a:p>
                  </a:txBody>
                  <a:tcPr/>
                </a:tc>
                <a:tc>
                  <a:txBody>
                    <a:bodyPr/>
                    <a:lstStyle/>
                    <a:p>
                      <a:pPr algn="ctr"/>
                      <a:r>
                        <a:rPr lang="en-US" dirty="0" smtClean="0">
                          <a:latin typeface="Arial Rounded MT Bold" pitchFamily="34" charset="0"/>
                        </a:rPr>
                        <a:t>14.1</a:t>
                      </a:r>
                      <a:endParaRPr lang="en-US" dirty="0">
                        <a:latin typeface="Arial Rounded MT Bold" pitchFamily="34" charset="0"/>
                      </a:endParaRPr>
                    </a:p>
                  </a:txBody>
                  <a:tcPr/>
                </a:tc>
              </a:tr>
              <a:tr h="414878">
                <a:tc>
                  <a:txBody>
                    <a:bodyPr/>
                    <a:lstStyle/>
                    <a:p>
                      <a:pPr algn="l"/>
                      <a:r>
                        <a:rPr lang="en-US" dirty="0" smtClean="0">
                          <a:latin typeface="Arial Rounded MT Bold" pitchFamily="34" charset="0"/>
                        </a:rPr>
                        <a:t>Administration</a:t>
                      </a:r>
                      <a:endParaRPr lang="en-US" dirty="0">
                        <a:latin typeface="Arial Rounded MT Bold" pitchFamily="34" charset="0"/>
                      </a:endParaRPr>
                    </a:p>
                  </a:txBody>
                  <a:tcPr/>
                </a:tc>
                <a:tc>
                  <a:txBody>
                    <a:bodyPr/>
                    <a:lstStyle/>
                    <a:p>
                      <a:pPr algn="ctr"/>
                      <a:r>
                        <a:rPr lang="en-US" dirty="0" smtClean="0">
                          <a:latin typeface="Arial Rounded MT Bold" pitchFamily="34" charset="0"/>
                        </a:rPr>
                        <a:t>1.3</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r>
              <a:tr h="467765">
                <a:tc>
                  <a:txBody>
                    <a:bodyPr/>
                    <a:lstStyle/>
                    <a:p>
                      <a:pPr algn="l"/>
                      <a:r>
                        <a:rPr lang="en-US" dirty="0" smtClean="0">
                          <a:latin typeface="Arial Rounded MT Bold" pitchFamily="34" charset="0"/>
                        </a:rPr>
                        <a:t>Guidance </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c>
                  <a:txBody>
                    <a:bodyPr/>
                    <a:lstStyle/>
                    <a:p>
                      <a:pPr algn="ctr"/>
                      <a:r>
                        <a:rPr lang="en-US" dirty="0" smtClean="0">
                          <a:latin typeface="Arial Rounded MT Bold" pitchFamily="34" charset="0"/>
                        </a:rPr>
                        <a:t>0.9</a:t>
                      </a:r>
                      <a:endParaRPr lang="en-US" dirty="0">
                        <a:latin typeface="Arial Rounded MT Bold" pitchFamily="34" charset="0"/>
                      </a:endParaRPr>
                    </a:p>
                  </a:txBody>
                  <a:tcPr/>
                </a:tc>
              </a:tr>
              <a:tr h="693075">
                <a:tc>
                  <a:txBody>
                    <a:bodyPr/>
                    <a:lstStyle/>
                    <a:p>
                      <a:pPr algn="l"/>
                      <a:r>
                        <a:rPr lang="en-US" dirty="0" smtClean="0">
                          <a:latin typeface="Arial Rounded MT Bold" pitchFamily="34" charset="0"/>
                        </a:rPr>
                        <a:t>Resource and Methods</a:t>
                      </a:r>
                      <a:endParaRPr lang="en-US" dirty="0">
                        <a:latin typeface="Arial Rounded MT Bold" pitchFamily="34" charset="0"/>
                      </a:endParaRPr>
                    </a:p>
                  </a:txBody>
                  <a:tcPr/>
                </a:tc>
                <a:tc>
                  <a:txBody>
                    <a:bodyPr/>
                    <a:lstStyle/>
                    <a:p>
                      <a:pPr algn="ctr"/>
                      <a:r>
                        <a:rPr lang="en-US" dirty="0" smtClean="0">
                          <a:latin typeface="Arial Rounded MT Bold" pitchFamily="34" charset="0"/>
                        </a:rPr>
                        <a:t>1.8</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r>
              <a:tr h="414878">
                <a:tc>
                  <a:txBody>
                    <a:bodyPr/>
                    <a:lstStyle/>
                    <a:p>
                      <a:pPr algn="ctr"/>
                      <a:r>
                        <a:rPr lang="en-US" dirty="0" smtClean="0">
                          <a:latin typeface="Arial Rounded MT Bold" pitchFamily="34" charset="0"/>
                        </a:rPr>
                        <a:t>Total FTE</a:t>
                      </a:r>
                      <a:endParaRPr lang="en-US" dirty="0">
                        <a:latin typeface="Arial Rounded MT Bold" pitchFamily="34" charset="0"/>
                      </a:endParaRPr>
                    </a:p>
                  </a:txBody>
                  <a:tcPr/>
                </a:tc>
                <a:tc>
                  <a:txBody>
                    <a:bodyPr/>
                    <a:lstStyle/>
                    <a:p>
                      <a:pPr algn="ctr"/>
                      <a:r>
                        <a:rPr lang="en-US" dirty="0" smtClean="0">
                          <a:latin typeface="Arial Rounded MT Bold" pitchFamily="34" charset="0"/>
                        </a:rPr>
                        <a:t>21.9</a:t>
                      </a:r>
                      <a:endParaRPr lang="en-US" dirty="0">
                        <a:latin typeface="Arial Rounded MT Bold" pitchFamily="34" charset="0"/>
                      </a:endParaRPr>
                    </a:p>
                  </a:txBody>
                  <a:tcPr/>
                </a:tc>
                <a:tc>
                  <a:txBody>
                    <a:bodyPr/>
                    <a:lstStyle/>
                    <a:p>
                      <a:pPr algn="ctr"/>
                      <a:r>
                        <a:rPr lang="en-US" dirty="0" smtClean="0">
                          <a:latin typeface="Arial Rounded MT Bold" pitchFamily="34" charset="0"/>
                        </a:rPr>
                        <a:t>17.0</a:t>
                      </a:r>
                      <a:endParaRPr lang="en-US" dirty="0">
                        <a:latin typeface="Arial Rounded MT Bold" pitchFamily="34" charset="0"/>
                      </a:endParaRPr>
                    </a:p>
                  </a:txBody>
                  <a:tcPr/>
                </a:tc>
              </a:tr>
            </a:tbl>
          </a:graphicData>
        </a:graphic>
      </p:graphicFrame>
      <p:sp>
        <p:nvSpPr>
          <p:cNvPr id="7" name="Rectangle 6"/>
          <p:cNvSpPr/>
          <p:nvPr/>
        </p:nvSpPr>
        <p:spPr>
          <a:xfrm>
            <a:off x="563526" y="942958"/>
            <a:ext cx="8027581" cy="461665"/>
          </a:xfrm>
          <a:prstGeom prst="rect">
            <a:avLst/>
          </a:prstGeom>
        </p:spPr>
        <p:txBody>
          <a:bodyPr wrap="square">
            <a:spAutoFit/>
          </a:bodyPr>
          <a:lstStyle/>
          <a:p>
            <a:pPr algn="ctr"/>
            <a:r>
              <a:rPr lang="en-US" sz="2400" dirty="0" smtClean="0">
                <a:latin typeface="Arial Rounded MT Bold" pitchFamily="34" charset="0"/>
              </a:rPr>
              <a:t>FTE Allocations at Comparable Schools:</a:t>
            </a:r>
            <a:endParaRPr lang="en-US" sz="2400" dirty="0">
              <a:latin typeface="Arial Rounded MT Bold" pitchFamily="34" charset="0"/>
            </a:endParaRPr>
          </a:p>
        </p:txBody>
      </p:sp>
      <p:sp>
        <p:nvSpPr>
          <p:cNvPr id="4" name="Slide Number Placeholder 3"/>
          <p:cNvSpPr>
            <a:spLocks noGrp="1"/>
          </p:cNvSpPr>
          <p:nvPr>
            <p:ph type="sldNum" sz="quarter" idx="12"/>
          </p:nvPr>
        </p:nvSpPr>
        <p:spPr/>
        <p:txBody>
          <a:bodyPr/>
          <a:lstStyle/>
          <a:p>
            <a:fld id="{7F5CE407-6216-4202-80E4-A30DC2F709B2}" type="slidenum">
              <a:rPr lang="en-US" sz="1400" smtClean="0"/>
              <a:pPr/>
              <a:t>37</a:t>
            </a:fld>
            <a:endParaRPr lang="en-US" sz="1400" dirty="0"/>
          </a:p>
        </p:txBody>
      </p:sp>
    </p:spTree>
    <p:extLst>
      <p:ext uri="{BB962C8B-B14F-4D97-AF65-F5344CB8AC3E}">
        <p14:creationId xmlns:p14="http://schemas.microsoft.com/office/powerpoint/2010/main" val="2861513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477" y="1004534"/>
            <a:ext cx="5713300" cy="600599"/>
          </a:xfrm>
          <a:noFill/>
        </p:spPr>
        <p:txBody>
          <a:bodyPr/>
          <a:lstStyle/>
          <a:p>
            <a:r>
              <a:rPr lang="en-US" sz="3200" dirty="0">
                <a:solidFill>
                  <a:schemeClr val="tx1"/>
                </a:solidFill>
                <a:latin typeface="Arial Rounded MT Bold" pitchFamily="34" charset="0"/>
              </a:rPr>
              <a:t>Maximum class </a:t>
            </a:r>
            <a:r>
              <a:rPr lang="en-US" sz="3200" dirty="0" smtClean="0">
                <a:solidFill>
                  <a:schemeClr val="tx1"/>
                </a:solidFill>
                <a:latin typeface="Arial Rounded MT Bold" pitchFamily="34" charset="0"/>
              </a:rPr>
              <a:t>sizes:</a:t>
            </a:r>
            <a:endParaRPr lang="en-US" sz="3200" dirty="0">
              <a:solidFill>
                <a:schemeClr val="tx1"/>
              </a:solidFill>
              <a:latin typeface="Arial Rounded MT Bold"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44516628"/>
              </p:ext>
            </p:extLst>
          </p:nvPr>
        </p:nvGraphicFramePr>
        <p:xfrm>
          <a:off x="2197321" y="1839050"/>
          <a:ext cx="4320436" cy="3865080"/>
        </p:xfrm>
        <a:graphic>
          <a:graphicData uri="http://schemas.openxmlformats.org/drawingml/2006/table">
            <a:tbl>
              <a:tblPr firstRow="1" bandRow="1">
                <a:tableStyleId>{5C22544A-7EE6-4342-B048-85BDC9FD1C3A}</a:tableStyleId>
              </a:tblPr>
              <a:tblGrid>
                <a:gridCol w="2160218"/>
                <a:gridCol w="2160218"/>
              </a:tblGrid>
              <a:tr h="744683">
                <a:tc>
                  <a:txBody>
                    <a:bodyPr/>
                    <a:lstStyle/>
                    <a:p>
                      <a:pPr algn="ctr"/>
                      <a:r>
                        <a:rPr lang="en-US" dirty="0" smtClean="0">
                          <a:latin typeface="Arial Rounded MT Bold" pitchFamily="34" charset="0"/>
                        </a:rPr>
                        <a:t>Grade Level</a:t>
                      </a:r>
                      <a:r>
                        <a:rPr lang="en-US" baseline="0" dirty="0" smtClean="0">
                          <a:latin typeface="Arial Rounded MT Bold" pitchFamily="34" charset="0"/>
                        </a:rPr>
                        <a:t>  </a:t>
                      </a:r>
                      <a:endParaRPr lang="en-US" dirty="0">
                        <a:latin typeface="Arial Rounded MT Bold" pitchFamily="34" charset="0"/>
                      </a:endParaRPr>
                    </a:p>
                  </a:txBody>
                  <a:tcPr/>
                </a:tc>
                <a:tc>
                  <a:txBody>
                    <a:bodyPr/>
                    <a:lstStyle/>
                    <a:p>
                      <a:pPr algn="ctr"/>
                      <a:r>
                        <a:rPr lang="en-US" dirty="0" smtClean="0">
                          <a:latin typeface="Arial Rounded MT Bold" pitchFamily="34" charset="0"/>
                        </a:rPr>
                        <a:t>Maximum</a:t>
                      </a:r>
                      <a:r>
                        <a:rPr lang="en-US" baseline="0" dirty="0" smtClean="0">
                          <a:latin typeface="Arial Rounded MT Bold" pitchFamily="34" charset="0"/>
                        </a:rPr>
                        <a:t> Students</a:t>
                      </a:r>
                      <a:endParaRPr lang="en-US" dirty="0">
                        <a:latin typeface="Arial Rounded MT Bold" pitchFamily="34" charset="0"/>
                      </a:endParaRPr>
                    </a:p>
                  </a:txBody>
                  <a:tcPr/>
                </a:tc>
              </a:tr>
              <a:tr h="445771">
                <a:tc>
                  <a:txBody>
                    <a:bodyPr/>
                    <a:lstStyle/>
                    <a:p>
                      <a:pPr algn="l"/>
                      <a:r>
                        <a:rPr lang="en-US" dirty="0" smtClean="0">
                          <a:latin typeface="Arial Rounded MT Bold" pitchFamily="34" charset="0"/>
                        </a:rPr>
                        <a:t>K</a:t>
                      </a:r>
                      <a:r>
                        <a:rPr lang="en-US" baseline="0" dirty="0" smtClean="0">
                          <a:latin typeface="Arial Rounded MT Bold" pitchFamily="34" charset="0"/>
                        </a:rPr>
                        <a:t>-2</a:t>
                      </a:r>
                      <a:endParaRPr lang="en-US" dirty="0">
                        <a:latin typeface="Arial Rounded MT Bold" pitchFamily="34" charset="0"/>
                      </a:endParaRPr>
                    </a:p>
                  </a:txBody>
                  <a:tcPr/>
                </a:tc>
                <a:tc>
                  <a:txBody>
                    <a:bodyPr/>
                    <a:lstStyle/>
                    <a:p>
                      <a:pPr algn="ctr"/>
                      <a:r>
                        <a:rPr lang="en-US" dirty="0" smtClean="0">
                          <a:latin typeface="Arial Rounded MT Bold" pitchFamily="34" charset="0"/>
                        </a:rPr>
                        <a:t>21</a:t>
                      </a:r>
                    </a:p>
                  </a:txBody>
                  <a:tcPr/>
                </a:tc>
              </a:tr>
              <a:tr h="445771">
                <a:tc>
                  <a:txBody>
                    <a:bodyPr/>
                    <a:lstStyle/>
                    <a:p>
                      <a:pPr algn="l"/>
                      <a:r>
                        <a:rPr lang="en-US" dirty="0" smtClean="0">
                          <a:latin typeface="Arial Rounded MT Bold" pitchFamily="34" charset="0"/>
                        </a:rPr>
                        <a:t>3</a:t>
                      </a:r>
                      <a:endParaRPr lang="en-US" dirty="0">
                        <a:latin typeface="Arial Rounded MT Bold" pitchFamily="34" charset="0"/>
                      </a:endParaRPr>
                    </a:p>
                  </a:txBody>
                  <a:tcPr/>
                </a:tc>
                <a:tc>
                  <a:txBody>
                    <a:bodyPr/>
                    <a:lstStyle/>
                    <a:p>
                      <a:pPr algn="ctr"/>
                      <a:r>
                        <a:rPr lang="en-US" dirty="0" smtClean="0">
                          <a:latin typeface="Arial Rounded MT Bold" pitchFamily="34" charset="0"/>
                        </a:rPr>
                        <a:t>26</a:t>
                      </a:r>
                      <a:endParaRPr lang="en-US" dirty="0">
                        <a:latin typeface="Arial Rounded MT Bold" pitchFamily="34" charset="0"/>
                      </a:endParaRPr>
                    </a:p>
                  </a:txBody>
                  <a:tcPr/>
                </a:tc>
              </a:tr>
              <a:tr h="445771">
                <a:tc>
                  <a:txBody>
                    <a:bodyPr/>
                    <a:lstStyle/>
                    <a:p>
                      <a:pPr algn="l"/>
                      <a:r>
                        <a:rPr lang="en-US" dirty="0" smtClean="0">
                          <a:latin typeface="Arial Rounded MT Bold" pitchFamily="34" charset="0"/>
                        </a:rPr>
                        <a:t>4-6</a:t>
                      </a:r>
                      <a:endParaRPr lang="en-US" dirty="0">
                        <a:latin typeface="Arial Rounded MT Bold" pitchFamily="34" charset="0"/>
                      </a:endParaRPr>
                    </a:p>
                  </a:txBody>
                  <a:tcPr/>
                </a:tc>
                <a:tc>
                  <a:txBody>
                    <a:bodyPr/>
                    <a:lstStyle/>
                    <a:p>
                      <a:pPr algn="ctr"/>
                      <a:r>
                        <a:rPr lang="en-US" dirty="0" smtClean="0">
                          <a:latin typeface="Arial Rounded MT Bold" pitchFamily="34" charset="0"/>
                        </a:rPr>
                        <a:t>28</a:t>
                      </a:r>
                      <a:endParaRPr lang="en-US" dirty="0">
                        <a:latin typeface="Arial Rounded MT Bold" pitchFamily="34" charset="0"/>
                      </a:endParaRPr>
                    </a:p>
                  </a:txBody>
                  <a:tcPr/>
                </a:tc>
              </a:tr>
              <a:tr h="445771">
                <a:tc>
                  <a:txBody>
                    <a:bodyPr/>
                    <a:lstStyle/>
                    <a:p>
                      <a:pPr algn="l"/>
                      <a:r>
                        <a:rPr lang="en-US" dirty="0" smtClean="0">
                          <a:latin typeface="Arial Rounded MT Bold" pitchFamily="34" charset="0"/>
                        </a:rPr>
                        <a:t>7-12</a:t>
                      </a:r>
                      <a:endParaRPr lang="en-US" dirty="0">
                        <a:latin typeface="Arial Rounded MT Bold" pitchFamily="34" charset="0"/>
                      </a:endParaRPr>
                    </a:p>
                  </a:txBody>
                  <a:tcPr/>
                </a:tc>
                <a:tc>
                  <a:txBody>
                    <a:bodyPr/>
                    <a:lstStyle/>
                    <a:p>
                      <a:pPr algn="ctr"/>
                      <a:r>
                        <a:rPr lang="en-US" dirty="0" smtClean="0">
                          <a:latin typeface="Arial Rounded MT Bold" pitchFamily="34" charset="0"/>
                        </a:rPr>
                        <a:t>29</a:t>
                      </a:r>
                      <a:endParaRPr lang="en-US" dirty="0">
                        <a:latin typeface="Arial Rounded MT Bold" pitchFamily="34" charset="0"/>
                      </a:endParaRPr>
                    </a:p>
                  </a:txBody>
                  <a:tcPr/>
                </a:tc>
              </a:tr>
              <a:tr h="445771">
                <a:tc>
                  <a:txBody>
                    <a:bodyPr/>
                    <a:lstStyle/>
                    <a:p>
                      <a:pPr algn="l"/>
                      <a:r>
                        <a:rPr lang="en-US" dirty="0" smtClean="0">
                          <a:latin typeface="Arial Rounded MT Bold" pitchFamily="34" charset="0"/>
                        </a:rPr>
                        <a:t>Combined K-3</a:t>
                      </a:r>
                      <a:endParaRPr lang="en-US" dirty="0">
                        <a:latin typeface="Arial Rounded MT Bold" pitchFamily="34" charset="0"/>
                      </a:endParaRPr>
                    </a:p>
                  </a:txBody>
                  <a:tcPr/>
                </a:tc>
                <a:tc>
                  <a:txBody>
                    <a:bodyPr/>
                    <a:lstStyle/>
                    <a:p>
                      <a:pPr algn="ctr"/>
                      <a:r>
                        <a:rPr lang="en-US" dirty="0" smtClean="0">
                          <a:latin typeface="Arial Rounded MT Bold" pitchFamily="34" charset="0"/>
                        </a:rPr>
                        <a:t>16</a:t>
                      </a:r>
                      <a:endParaRPr lang="en-US" dirty="0">
                        <a:latin typeface="Arial Rounded MT Bold" pitchFamily="34" charset="0"/>
                      </a:endParaRPr>
                    </a:p>
                  </a:txBody>
                  <a:tcPr/>
                </a:tc>
              </a:tr>
              <a:tr h="445771">
                <a:tc>
                  <a:txBody>
                    <a:bodyPr/>
                    <a:lstStyle/>
                    <a:p>
                      <a:pPr algn="l"/>
                      <a:r>
                        <a:rPr lang="en-US" dirty="0" smtClean="0">
                          <a:latin typeface="Arial Rounded MT Bold" pitchFamily="34" charset="0"/>
                        </a:rPr>
                        <a:t>Combined 3-5</a:t>
                      </a:r>
                      <a:endParaRPr lang="en-US" dirty="0">
                        <a:latin typeface="Arial Rounded MT Bold" pitchFamily="34" charset="0"/>
                      </a:endParaRPr>
                    </a:p>
                  </a:txBody>
                  <a:tcPr/>
                </a:tc>
                <a:tc>
                  <a:txBody>
                    <a:bodyPr/>
                    <a:lstStyle/>
                    <a:p>
                      <a:pPr algn="ctr"/>
                      <a:r>
                        <a:rPr lang="en-US" dirty="0" smtClean="0">
                          <a:latin typeface="Arial Rounded MT Bold" pitchFamily="34" charset="0"/>
                        </a:rPr>
                        <a:t>23</a:t>
                      </a:r>
                      <a:endParaRPr lang="en-US" dirty="0">
                        <a:latin typeface="Arial Rounded MT Bold" pitchFamily="34" charset="0"/>
                      </a:endParaRPr>
                    </a:p>
                  </a:txBody>
                  <a:tcPr/>
                </a:tc>
              </a:tr>
              <a:tr h="445771">
                <a:tc>
                  <a:txBody>
                    <a:bodyPr/>
                    <a:lstStyle/>
                    <a:p>
                      <a:pPr algn="l"/>
                      <a:r>
                        <a:rPr lang="en-US" dirty="0" smtClean="0">
                          <a:latin typeface="Arial Rounded MT Bold" pitchFamily="34" charset="0"/>
                        </a:rPr>
                        <a:t>Combined</a:t>
                      </a:r>
                      <a:r>
                        <a:rPr lang="en-US" baseline="0" dirty="0" smtClean="0">
                          <a:latin typeface="Arial Rounded MT Bold" pitchFamily="34" charset="0"/>
                        </a:rPr>
                        <a:t> 5-12</a:t>
                      </a:r>
                      <a:endParaRPr lang="en-US" dirty="0">
                        <a:latin typeface="Arial Rounded MT Bold" pitchFamily="34" charset="0"/>
                      </a:endParaRPr>
                    </a:p>
                  </a:txBody>
                  <a:tcPr/>
                </a:tc>
                <a:tc>
                  <a:txBody>
                    <a:bodyPr/>
                    <a:lstStyle/>
                    <a:p>
                      <a:pPr algn="ctr"/>
                      <a:r>
                        <a:rPr lang="en-US" dirty="0" smtClean="0">
                          <a:latin typeface="Arial Rounded MT Bold" pitchFamily="34" charset="0"/>
                        </a:rPr>
                        <a:t>24</a:t>
                      </a:r>
                      <a:endParaRPr lang="en-US" dirty="0">
                        <a:latin typeface="Arial Rounded MT Bold" pitchFamily="34" charset="0"/>
                      </a:endParaRPr>
                    </a:p>
                  </a:txBody>
                  <a:tcPr/>
                </a:tc>
              </a:tr>
            </a:tbl>
          </a:graphicData>
        </a:graphic>
      </p:graphicFrame>
      <p:sp>
        <p:nvSpPr>
          <p:cNvPr id="7" name="Title 1"/>
          <p:cNvSpPr txBox="1">
            <a:spLocks/>
          </p:cNvSpPr>
          <p:nvPr/>
        </p:nvSpPr>
        <p:spPr>
          <a:xfrm>
            <a:off x="0" y="0"/>
            <a:ext cx="9144000" cy="768779"/>
          </a:xfrm>
          <a:prstGeom prst="rect">
            <a:avLst/>
          </a:prstGeom>
          <a:solidFill>
            <a:schemeClr val="accent2">
              <a:lumMod val="20000"/>
              <a:lumOff val="80000"/>
            </a:schemeClr>
          </a:solidFill>
        </p:spPr>
        <p:txBody>
          <a:bodyPr vert="horz" lIns="91440" tIns="45720" rIns="91440" bIns="45720" rtlCol="0" anchor="b" anchorCtr="0">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Education Programs and Services</a:t>
            </a:r>
            <a:endParaRPr lang="en-US" sz="18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38</a:t>
            </a:fld>
            <a:endParaRPr lang="en-US" sz="1400" dirty="0"/>
          </a:p>
        </p:txBody>
      </p:sp>
    </p:spTree>
    <p:extLst>
      <p:ext uri="{BB962C8B-B14F-4D97-AF65-F5344CB8AC3E}">
        <p14:creationId xmlns:p14="http://schemas.microsoft.com/office/powerpoint/2010/main" val="3827318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0" y="824352"/>
            <a:ext cx="7659060" cy="499105"/>
          </a:xfrm>
        </p:spPr>
        <p:txBody>
          <a:bodyPr/>
          <a:lstStyle/>
          <a:p>
            <a:r>
              <a:rPr lang="en-CA" sz="2400" dirty="0" smtClean="0">
                <a:solidFill>
                  <a:schemeClr val="tx1"/>
                </a:solidFill>
                <a:latin typeface="Arial Rounded MT Bold" panose="020F0704030504030204" pitchFamily="34" charset="0"/>
              </a:rPr>
              <a:t>History of Student : Teacher Ratio</a:t>
            </a:r>
            <a:endParaRPr lang="en-CA" sz="2400" dirty="0">
              <a:solidFill>
                <a:schemeClr val="tx1"/>
              </a:solidFill>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0326413"/>
              </p:ext>
            </p:extLst>
          </p:nvPr>
        </p:nvGraphicFramePr>
        <p:xfrm>
          <a:off x="722929" y="1517319"/>
          <a:ext cx="7698141" cy="4708081"/>
        </p:xfrm>
        <a:graphic>
          <a:graphicData uri="http://schemas.openxmlformats.org/drawingml/2006/table">
            <a:tbl>
              <a:tblPr firstRow="1" firstCol="1" bandRow="1">
                <a:tableStyleId>{5C22544A-7EE6-4342-B048-85BDC9FD1C3A}</a:tableStyleId>
              </a:tblPr>
              <a:tblGrid>
                <a:gridCol w="1596701"/>
                <a:gridCol w="1544773"/>
                <a:gridCol w="1544773"/>
                <a:gridCol w="1505947"/>
                <a:gridCol w="1505947"/>
              </a:tblGrid>
              <a:tr h="780377">
                <a:tc>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gridSpan="2">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Stanley Elementary School</a:t>
                      </a:r>
                      <a:endParaRPr lang="en-CA" sz="1800" dirty="0">
                        <a:effectLst/>
                        <a:latin typeface="Arial Rounded MT Bold" panose="020F0704030504030204" pitchFamily="34" charset="0"/>
                        <a:ea typeface="Calibri"/>
                        <a:cs typeface="Times New Roman"/>
                      </a:endParaRPr>
                    </a:p>
                  </a:txBody>
                  <a:tcPr marL="68580" marR="68580" marT="0" marB="0">
                    <a:solidFill>
                      <a:schemeClr val="accent5">
                        <a:lumMod val="75000"/>
                      </a:schemeClr>
                    </a:solidFill>
                  </a:tcPr>
                </a:tc>
                <a:tc hMerge="1">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gridSpan="2">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Stanley High School</a:t>
                      </a:r>
                      <a:endParaRPr lang="en-CA" sz="1800" dirty="0">
                        <a:effectLst/>
                        <a:latin typeface="Arial Rounded MT Bold" panose="020F0704030504030204" pitchFamily="34" charset="0"/>
                        <a:ea typeface="Calibri"/>
                        <a:cs typeface="Times New Roman"/>
                      </a:endParaRPr>
                    </a:p>
                  </a:txBody>
                  <a:tcPr marL="68580" marR="68580" marT="0" marB="0">
                    <a:solidFill>
                      <a:schemeClr val="accent6">
                        <a:lumMod val="75000"/>
                      </a:schemeClr>
                    </a:solidFill>
                  </a:tcPr>
                </a:tc>
                <a:tc hMerge="1">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r>
              <a:tr h="780377">
                <a:tc>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400" dirty="0">
                          <a:effectLst/>
                          <a:latin typeface="Arial Rounded MT Bold" panose="020F0704030504030204" pitchFamily="34" charset="0"/>
                        </a:rPr>
                        <a:t>Total Number </a:t>
                      </a:r>
                      <a:r>
                        <a:rPr lang="en-CA" sz="1400" dirty="0" smtClean="0">
                          <a:effectLst/>
                          <a:latin typeface="Arial Rounded MT Bold" panose="020F0704030504030204" pitchFamily="34" charset="0"/>
                        </a:rPr>
                        <a:t>Student : </a:t>
                      </a:r>
                      <a:r>
                        <a:rPr lang="en-CA" sz="1400" dirty="0">
                          <a:effectLst/>
                          <a:latin typeface="Arial Rounded MT Bold" panose="020F0704030504030204" pitchFamily="34" charset="0"/>
                        </a:rPr>
                        <a:t>Teacher </a:t>
                      </a:r>
                      <a:endParaRPr lang="en-CA" sz="1400" dirty="0">
                        <a:effectLst/>
                        <a:latin typeface="Arial Rounded MT Bold" panose="020F0704030504030204" pitchFamily="34" charset="0"/>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prstClr val="black"/>
                          </a:solidFill>
                          <a:effectLst/>
                          <a:uLnTx/>
                          <a:uFillTx/>
                          <a:latin typeface="Arial Rounded MT Bold" panose="020F0704030504030204" pitchFamily="34" charset="0"/>
                          <a:ea typeface="+mn-ea"/>
                          <a:cs typeface="+mn-cs"/>
                        </a:rPr>
                        <a:t>Student : Teacher</a:t>
                      </a:r>
                      <a:endParaRPr kumimoji="0" lang="en-CA" sz="1400" b="0" i="0" u="none" strike="noStrike" kern="1200" cap="none" spc="0" normalizeH="0" baseline="0" noProof="0" dirty="0" smtClean="0">
                        <a:ln>
                          <a:noFill/>
                        </a:ln>
                        <a:solidFill>
                          <a:prstClr val="black"/>
                        </a:solidFill>
                        <a:effectLst/>
                        <a:uLnTx/>
                        <a:uFillTx/>
                        <a:latin typeface="Arial Rounded MT Bold" panose="020F0704030504030204" pitchFamily="34" charset="0"/>
                        <a:ea typeface="Calibri"/>
                        <a:cs typeface="Times New Roman"/>
                      </a:endParaRPr>
                    </a:p>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400" dirty="0">
                          <a:effectLst/>
                          <a:latin typeface="Arial Rounded MT Bold" panose="020F0704030504030204" pitchFamily="34" charset="0"/>
                        </a:rPr>
                        <a:t>Total Number </a:t>
                      </a:r>
                      <a:r>
                        <a:rPr lang="en-CA" sz="1400" dirty="0" smtClean="0">
                          <a:effectLst/>
                          <a:latin typeface="Arial Rounded MT Bold" panose="020F0704030504030204" pitchFamily="34" charset="0"/>
                        </a:rPr>
                        <a:t>Student : </a:t>
                      </a:r>
                      <a:r>
                        <a:rPr lang="en-CA" sz="1400" dirty="0">
                          <a:effectLst/>
                          <a:latin typeface="Arial Rounded MT Bold" panose="020F0704030504030204" pitchFamily="34" charset="0"/>
                        </a:rPr>
                        <a:t>Teacher </a:t>
                      </a:r>
                      <a:endParaRPr lang="en-CA" sz="1400" dirty="0">
                        <a:effectLst/>
                        <a:latin typeface="Arial Rounded MT Bold" panose="020F0704030504030204" pitchFamily="34" charset="0"/>
                        <a:ea typeface="Calibri"/>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1400" b="0" i="0" u="none" strike="noStrike" kern="1200" cap="none" spc="0" normalizeH="0" baseline="0" noProof="0" dirty="0" smtClean="0">
                          <a:ln>
                            <a:noFill/>
                          </a:ln>
                          <a:solidFill>
                            <a:prstClr val="black"/>
                          </a:solidFill>
                          <a:effectLst/>
                          <a:uLnTx/>
                          <a:uFillTx/>
                          <a:latin typeface="Arial Rounded MT Bold" panose="020F0704030504030204" pitchFamily="34" charset="0"/>
                          <a:ea typeface="+mn-ea"/>
                          <a:cs typeface="+mn-cs"/>
                        </a:rPr>
                        <a:t>Student : Teacher</a:t>
                      </a:r>
                      <a:endParaRPr kumimoji="0" lang="en-CA" sz="1400" b="0" i="0" u="none" strike="noStrike" kern="1200" cap="none" spc="0" normalizeH="0" baseline="0" noProof="0" dirty="0" smtClean="0">
                        <a:ln>
                          <a:noFill/>
                        </a:ln>
                        <a:solidFill>
                          <a:prstClr val="black"/>
                        </a:solidFill>
                        <a:effectLst/>
                        <a:uLnTx/>
                        <a:uFillTx/>
                        <a:latin typeface="Arial Rounded MT Bold" panose="020F0704030504030204" pitchFamily="34" charset="0"/>
                        <a:ea typeface="Calibri"/>
                        <a:cs typeface="Times New Roman"/>
                      </a:endParaRPr>
                    </a:p>
                  </a:txBody>
                  <a:tcPr marL="68580" marR="68580" marT="0" marB="0"/>
                </a:tc>
              </a:tr>
              <a:tr h="780377">
                <a:tc>
                  <a:txBody>
                    <a:bodyPr/>
                    <a:lstStyle/>
                    <a:p>
                      <a:pPr algn="ctr">
                        <a:lnSpc>
                          <a:spcPct val="115000"/>
                        </a:lnSpc>
                        <a:spcAft>
                          <a:spcPts val="0"/>
                        </a:spcAft>
                      </a:pPr>
                      <a:r>
                        <a:rPr lang="en-CA" sz="1800" dirty="0">
                          <a:effectLst/>
                          <a:latin typeface="Arial Rounded MT Bold" panose="020F0704030504030204" pitchFamily="34" charset="0"/>
                        </a:rPr>
                        <a:t>2014-2015</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103 : 6.6</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15.6 : 1</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147 : 11.2</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13.1 : 1</a:t>
                      </a:r>
                      <a:endParaRPr lang="en-CA" sz="1800" dirty="0">
                        <a:effectLst/>
                        <a:latin typeface="Arial Rounded MT Bold" panose="020F0704030504030204" pitchFamily="34" charset="0"/>
                        <a:ea typeface="Calibri"/>
                        <a:cs typeface="Times New Roman"/>
                      </a:endParaRPr>
                    </a:p>
                  </a:txBody>
                  <a:tcPr marL="68580" marR="68580" marT="0" marB="0"/>
                </a:tc>
              </a:tr>
              <a:tr h="780377">
                <a:tc>
                  <a:txBody>
                    <a:bodyPr/>
                    <a:lstStyle/>
                    <a:p>
                      <a:pPr algn="ctr">
                        <a:lnSpc>
                          <a:spcPct val="115000"/>
                        </a:lnSpc>
                        <a:spcAft>
                          <a:spcPts val="0"/>
                        </a:spcAft>
                      </a:pPr>
                      <a:r>
                        <a:rPr lang="en-CA" sz="1800" dirty="0">
                          <a:effectLst/>
                          <a:latin typeface="Arial Rounded MT Bold" panose="020F0704030504030204" pitchFamily="34" charset="0"/>
                        </a:rPr>
                        <a:t>2013-2014</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111 : 6.6</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16.8 : 1</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147 : 10.86</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13.5 : 1</a:t>
                      </a:r>
                      <a:endParaRPr lang="en-CA" sz="1800" dirty="0">
                        <a:effectLst/>
                        <a:latin typeface="Arial Rounded MT Bold" panose="020F0704030504030204" pitchFamily="34" charset="0"/>
                        <a:ea typeface="Calibri"/>
                        <a:cs typeface="Times New Roman"/>
                      </a:endParaRPr>
                    </a:p>
                  </a:txBody>
                  <a:tcPr marL="68580" marR="68580" marT="0" marB="0"/>
                </a:tc>
              </a:tr>
              <a:tr h="780377">
                <a:tc>
                  <a:txBody>
                    <a:bodyPr/>
                    <a:lstStyle/>
                    <a:p>
                      <a:pPr algn="ctr">
                        <a:lnSpc>
                          <a:spcPct val="115000"/>
                        </a:lnSpc>
                        <a:spcAft>
                          <a:spcPts val="0"/>
                        </a:spcAft>
                      </a:pPr>
                      <a:r>
                        <a:rPr lang="en-CA" sz="1800" dirty="0">
                          <a:effectLst/>
                          <a:latin typeface="Arial Rounded MT Bold" panose="020F0704030504030204" pitchFamily="34" charset="0"/>
                        </a:rPr>
                        <a:t>2012-2013</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125 : 7.8</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16.0</a:t>
                      </a:r>
                      <a:r>
                        <a:rPr lang="en-CA" sz="1800" baseline="0" dirty="0" smtClean="0">
                          <a:effectLst/>
                          <a:latin typeface="Arial Rounded MT Bold" panose="020F0704030504030204" pitchFamily="34" charset="0"/>
                          <a:ea typeface="Calibri"/>
                          <a:cs typeface="Times New Roman"/>
                        </a:rPr>
                        <a:t> : 1</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161 : 11.3</a:t>
                      </a: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14.2 : 1</a:t>
                      </a:r>
                      <a:endParaRPr lang="en-CA" sz="1800" dirty="0">
                        <a:effectLst/>
                        <a:latin typeface="Arial Rounded MT Bold" panose="020F0704030504030204" pitchFamily="34" charset="0"/>
                        <a:ea typeface="Calibri"/>
                        <a:cs typeface="Times New Roman"/>
                      </a:endParaRPr>
                    </a:p>
                  </a:txBody>
                  <a:tcPr marL="68580" marR="68580" marT="0" marB="0"/>
                </a:tc>
              </a:tr>
              <a:tr h="780377">
                <a:tc>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flipV="1">
            <a:off x="9756576" y="3632833"/>
            <a:ext cx="45719"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txBox="1">
            <a:spLocks/>
          </p:cNvSpPr>
          <p:nvPr/>
        </p:nvSpPr>
        <p:spPr>
          <a:xfrm>
            <a:off x="0" y="0"/>
            <a:ext cx="9144000" cy="701750"/>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Education Programs and Services</a:t>
            </a:r>
            <a:endParaRPr lang="en-US" sz="3600" b="1" dirty="0">
              <a:latin typeface="Arial Rounded MT Bold" pitchFamily="34" charset="0"/>
            </a:endParaRPr>
          </a:p>
        </p:txBody>
      </p:sp>
      <p:sp>
        <p:nvSpPr>
          <p:cNvPr id="7" name="Slide Number Placeholder 6"/>
          <p:cNvSpPr>
            <a:spLocks noGrp="1"/>
          </p:cNvSpPr>
          <p:nvPr>
            <p:ph type="sldNum" sz="quarter" idx="12"/>
          </p:nvPr>
        </p:nvSpPr>
        <p:spPr/>
        <p:txBody>
          <a:bodyPr/>
          <a:lstStyle/>
          <a:p>
            <a:fld id="{7F5CE407-6216-4202-80E4-A30DC2F709B2}" type="slidenum">
              <a:rPr lang="en-US" sz="1400" smtClean="0"/>
              <a:pPr/>
              <a:t>39</a:t>
            </a:fld>
            <a:endParaRPr lang="en-US" sz="1400" dirty="0"/>
          </a:p>
        </p:txBody>
      </p:sp>
    </p:spTree>
    <p:extLst>
      <p:ext uri="{BB962C8B-B14F-4D97-AF65-F5344CB8AC3E}">
        <p14:creationId xmlns:p14="http://schemas.microsoft.com/office/powerpoint/2010/main" val="277240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9566" y="1169580"/>
            <a:ext cx="8654902" cy="869389"/>
          </a:xfrm>
        </p:spPr>
        <p:txBody>
          <a:bodyPr/>
          <a:lstStyle/>
          <a:p>
            <a:r>
              <a:rPr lang="en-US" sz="2400" dirty="0" smtClean="0">
                <a:solidFill>
                  <a:schemeClr val="tx1"/>
                </a:solidFill>
                <a:latin typeface="Arial Rounded MT Bold" pitchFamily="34" charset="0"/>
              </a:rPr>
              <a:t>Provincial Policy 409:  </a:t>
            </a:r>
            <a:br>
              <a:rPr lang="en-US" sz="2400" dirty="0" smtClean="0">
                <a:solidFill>
                  <a:schemeClr val="tx1"/>
                </a:solidFill>
                <a:latin typeface="Arial Rounded MT Bold" pitchFamily="34" charset="0"/>
              </a:rPr>
            </a:br>
            <a:r>
              <a:rPr lang="en-US" sz="2400" u="sng" dirty="0" smtClean="0">
                <a:solidFill>
                  <a:schemeClr val="tx1"/>
                </a:solidFill>
                <a:latin typeface="Arial Rounded MT Bold" pitchFamily="34" charset="0"/>
              </a:rPr>
              <a:t>Multi-year School Infrastructure Planning</a:t>
            </a:r>
            <a:endParaRPr lang="en-US" sz="2400" u="sng" dirty="0">
              <a:solidFill>
                <a:schemeClr val="tx1"/>
              </a:solidFill>
              <a:latin typeface="Arial Rounded MT Bold" pitchFamily="34" charset="0"/>
            </a:endParaRPr>
          </a:p>
        </p:txBody>
      </p:sp>
      <p:sp>
        <p:nvSpPr>
          <p:cNvPr id="3" name="Subtitle 2"/>
          <p:cNvSpPr>
            <a:spLocks noGrp="1"/>
          </p:cNvSpPr>
          <p:nvPr>
            <p:ph type="subTitle" idx="1"/>
          </p:nvPr>
        </p:nvSpPr>
        <p:spPr>
          <a:xfrm>
            <a:off x="395785" y="2209091"/>
            <a:ext cx="8498683" cy="4328160"/>
          </a:xfrm>
        </p:spPr>
        <p:txBody>
          <a:bodyPr>
            <a:normAutofit/>
          </a:bodyPr>
          <a:lstStyle/>
          <a:p>
            <a:pPr marL="285750" indent="-285750" algn="l">
              <a:buFont typeface="Arial" pitchFamily="34" charset="0"/>
              <a:buChar char="•"/>
            </a:pPr>
            <a:r>
              <a:rPr lang="en-US" sz="2000" dirty="0" smtClean="0">
                <a:solidFill>
                  <a:schemeClr val="tx1"/>
                </a:solidFill>
                <a:latin typeface="Arial Rounded MT Bold" pitchFamily="34" charset="0"/>
              </a:rPr>
              <a:t>Outlines a number of responsibilities to do with facilities in our system</a:t>
            </a:r>
          </a:p>
          <a:p>
            <a:pPr marL="285750" indent="-285750" algn="l">
              <a:buFont typeface="Arial" pitchFamily="34" charset="0"/>
              <a:buChar char="•"/>
            </a:pPr>
            <a:r>
              <a:rPr lang="en-US" sz="2000" dirty="0" smtClean="0">
                <a:solidFill>
                  <a:schemeClr val="tx1"/>
                </a:solidFill>
                <a:latin typeface="Arial Rounded MT Bold" pitchFamily="34" charset="0"/>
              </a:rPr>
              <a:t>Sections 6.4, 6.5 and 6.6 are relevant for Sustainability Studies</a:t>
            </a:r>
          </a:p>
          <a:p>
            <a:pPr marL="285750" indent="-285750" algn="l">
              <a:buFont typeface="Arial" pitchFamily="34" charset="0"/>
              <a:buChar char="•"/>
            </a:pPr>
            <a:r>
              <a:rPr lang="en-US" sz="2000" dirty="0" smtClean="0">
                <a:solidFill>
                  <a:schemeClr val="tx1"/>
                </a:solidFill>
                <a:latin typeface="Arial Rounded MT Bold" pitchFamily="34" charset="0"/>
              </a:rPr>
              <a:t>Three Public Meetings</a:t>
            </a:r>
          </a:p>
          <a:p>
            <a:pPr marL="742950" lvl="1" indent="-285750" algn="l">
              <a:buFont typeface="Arial" pitchFamily="34" charset="0"/>
              <a:buChar char="•"/>
            </a:pPr>
            <a:r>
              <a:rPr lang="en-US" sz="2000" dirty="0" smtClean="0">
                <a:solidFill>
                  <a:schemeClr val="tx1"/>
                </a:solidFill>
                <a:latin typeface="Arial Rounded MT Bold" pitchFamily="34" charset="0"/>
              </a:rPr>
              <a:t>#1 – Presentation of Facts from District regarding School, in line with Policy 409 template</a:t>
            </a:r>
          </a:p>
          <a:p>
            <a:pPr marL="742950" lvl="1" indent="-285750" algn="l">
              <a:buFont typeface="Arial" pitchFamily="34" charset="0"/>
              <a:buChar char="•"/>
            </a:pPr>
            <a:r>
              <a:rPr lang="en-US" sz="2000" dirty="0" smtClean="0">
                <a:solidFill>
                  <a:schemeClr val="tx1"/>
                </a:solidFill>
                <a:latin typeface="Arial Rounded MT Bold" pitchFamily="34" charset="0"/>
              </a:rPr>
              <a:t>#2 -  Presentation from Stakeholders regarding their thoughts on the sustainability of the school and relevant factors</a:t>
            </a:r>
          </a:p>
          <a:p>
            <a:pPr marL="742950" lvl="1" indent="-285750" algn="l">
              <a:buFont typeface="Arial" pitchFamily="34" charset="0"/>
              <a:buChar char="•"/>
            </a:pPr>
            <a:r>
              <a:rPr lang="en-US" sz="2000" dirty="0" smtClean="0">
                <a:solidFill>
                  <a:schemeClr val="tx1"/>
                </a:solidFill>
                <a:latin typeface="Arial Rounded MT Bold" pitchFamily="34" charset="0"/>
              </a:rPr>
              <a:t>#3 – Final Review of Information by DEC and subsequent motion on next steps</a:t>
            </a:r>
          </a:p>
          <a:p>
            <a:pPr marL="285750" indent="-285750" algn="l">
              <a:buFont typeface="Arial" pitchFamily="34" charset="0"/>
              <a:buChar char="•"/>
            </a:pPr>
            <a:r>
              <a:rPr lang="en-US" sz="2000" dirty="0" smtClean="0">
                <a:solidFill>
                  <a:schemeClr val="tx1"/>
                </a:solidFill>
                <a:latin typeface="Arial Rounded MT Bold" pitchFamily="34" charset="0"/>
              </a:rPr>
              <a:t>Not Designed as an “Us-Against-Them” process; public meetings are not designed to facilitate debate between two parties.</a:t>
            </a:r>
            <a:endParaRPr lang="en-US" sz="2000" dirty="0">
              <a:solidFill>
                <a:schemeClr val="tx1"/>
              </a:solidFill>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4</a:t>
            </a:fld>
            <a:endParaRPr lang="en-US" sz="1400" dirty="0"/>
          </a:p>
        </p:txBody>
      </p:sp>
    </p:spTree>
    <p:extLst>
      <p:ext uri="{BB962C8B-B14F-4D97-AF65-F5344CB8AC3E}">
        <p14:creationId xmlns:p14="http://schemas.microsoft.com/office/powerpoint/2010/main" val="2807836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486275"/>
              </p:ext>
            </p:extLst>
          </p:nvPr>
        </p:nvGraphicFramePr>
        <p:xfrm>
          <a:off x="907968" y="1406244"/>
          <a:ext cx="7493584" cy="5234549"/>
        </p:xfrm>
        <a:graphic>
          <a:graphicData uri="http://schemas.openxmlformats.org/drawingml/2006/table">
            <a:tbl>
              <a:tblPr firstRow="1" firstCol="1" bandRow="1">
                <a:tableStyleId>{5C22544A-7EE6-4342-B048-85BDC9FD1C3A}</a:tableStyleId>
              </a:tblPr>
              <a:tblGrid>
                <a:gridCol w="2732021"/>
                <a:gridCol w="2391905"/>
                <a:gridCol w="2369658"/>
              </a:tblGrid>
              <a:tr h="585013">
                <a:tc>
                  <a:txBody>
                    <a:bodyPr/>
                    <a:lstStyle/>
                    <a:p>
                      <a:pPr algn="ctr">
                        <a:lnSpc>
                          <a:spcPct val="115000"/>
                        </a:lnSpc>
                        <a:spcAft>
                          <a:spcPts val="0"/>
                        </a:spcAft>
                      </a:pPr>
                      <a:endParaRPr lang="en-CA" sz="16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600" dirty="0">
                          <a:effectLst/>
                          <a:latin typeface="Arial Rounded MT Bold" panose="020F0704030504030204" pitchFamily="34" charset="0"/>
                        </a:rPr>
                        <a:t>Total Number </a:t>
                      </a:r>
                      <a:endParaRPr lang="en-CA" sz="1600" dirty="0" smtClean="0">
                        <a:effectLst/>
                        <a:latin typeface="Arial Rounded MT Bold" panose="020F0704030504030204" pitchFamily="34" charset="0"/>
                      </a:endParaRPr>
                    </a:p>
                    <a:p>
                      <a:pPr algn="ctr">
                        <a:lnSpc>
                          <a:spcPct val="115000"/>
                        </a:lnSpc>
                        <a:spcAft>
                          <a:spcPts val="0"/>
                        </a:spcAft>
                      </a:pPr>
                      <a:r>
                        <a:rPr lang="en-CA" sz="1600" dirty="0" smtClean="0">
                          <a:effectLst/>
                          <a:latin typeface="Arial Rounded MT Bold" panose="020F0704030504030204" pitchFamily="34" charset="0"/>
                        </a:rPr>
                        <a:t>Student : </a:t>
                      </a:r>
                      <a:r>
                        <a:rPr lang="en-CA" sz="1600" dirty="0">
                          <a:effectLst/>
                          <a:latin typeface="Arial Rounded MT Bold" panose="020F0704030504030204" pitchFamily="34" charset="0"/>
                        </a:rPr>
                        <a:t>Teacher </a:t>
                      </a:r>
                      <a:endParaRPr lang="en-CA" sz="1600" dirty="0">
                        <a:effectLst/>
                        <a:latin typeface="Arial Rounded MT Bold" panose="020F0704030504030204" pitchFamily="34" charset="0"/>
                        <a:ea typeface="Calibri"/>
                        <a:cs typeface="Times New Roman"/>
                      </a:endParaRPr>
                    </a:p>
                  </a:txBody>
                  <a:tcPr marL="68580" marR="68580" marT="0" marB="0"/>
                </a:tc>
                <a:tc>
                  <a:txBody>
                    <a:bodyPr/>
                    <a:lstStyle/>
                    <a:p>
                      <a:pPr algn="ctr">
                        <a:lnSpc>
                          <a:spcPct val="115000"/>
                        </a:lnSpc>
                        <a:spcAft>
                          <a:spcPts val="0"/>
                        </a:spcAft>
                      </a:pPr>
                      <a:r>
                        <a:rPr lang="en-CA" sz="1600" dirty="0" smtClean="0">
                          <a:effectLst/>
                          <a:latin typeface="Arial Rounded MT Bold" panose="020F0704030504030204" pitchFamily="34" charset="0"/>
                        </a:rPr>
                        <a:t>Student : </a:t>
                      </a:r>
                      <a:r>
                        <a:rPr lang="en-CA" sz="1600" dirty="0">
                          <a:effectLst/>
                          <a:latin typeface="Arial Rounded MT Bold" panose="020F0704030504030204" pitchFamily="34" charset="0"/>
                        </a:rPr>
                        <a:t>Teacher</a:t>
                      </a:r>
                      <a:endParaRPr lang="en-CA" sz="1600" dirty="0">
                        <a:effectLst/>
                        <a:latin typeface="Arial Rounded MT Bold" panose="020F0704030504030204" pitchFamily="34" charset="0"/>
                        <a:ea typeface="Calibri"/>
                        <a:cs typeface="Times New Roman"/>
                      </a:endParaRPr>
                    </a:p>
                  </a:txBody>
                  <a:tcPr marL="68580" marR="68580" marT="0" marB="0"/>
                </a:tc>
              </a:tr>
              <a:tr h="742852">
                <a:tc>
                  <a:txBody>
                    <a:bodyPr/>
                    <a:lstStyle/>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Stanley Elementary </a:t>
                      </a:r>
                    </a:p>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(K-5)</a:t>
                      </a:r>
                      <a:endParaRPr lang="en-CA" sz="1600" b="0" dirty="0">
                        <a:solidFill>
                          <a:schemeClr val="tx1"/>
                        </a:solidFill>
                        <a:effectLst/>
                        <a:latin typeface="Arial Rounded MT Bold" panose="020F0704030504030204" pitchFamily="34" charset="0"/>
                        <a:ea typeface="Calibri"/>
                        <a:cs typeface="Times New Roman"/>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103 : 6.6</a:t>
                      </a:r>
                      <a:endParaRPr lang="en-CA" sz="1800" dirty="0">
                        <a:effectLst/>
                        <a:latin typeface="Arial Rounded MT Bold" panose="020F0704030504030204" pitchFamily="34" charset="0"/>
                        <a:ea typeface="Calibri"/>
                        <a:cs typeface="Times New Roman"/>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15.6 : 1</a:t>
                      </a:r>
                      <a:endParaRPr lang="en-CA" sz="1800" dirty="0">
                        <a:effectLst/>
                        <a:latin typeface="Arial Rounded MT Bold" panose="020F0704030504030204" pitchFamily="34" charset="0"/>
                        <a:ea typeface="Calibri"/>
                        <a:cs typeface="Times New Roman"/>
                      </a:endParaRPr>
                    </a:p>
                  </a:txBody>
                  <a:tcPr marL="68580" marR="68580" marT="0" marB="0">
                    <a:solidFill>
                      <a:schemeClr val="accent4">
                        <a:lumMod val="60000"/>
                        <a:lumOff val="40000"/>
                      </a:schemeClr>
                    </a:solidFill>
                  </a:tcPr>
                </a:tc>
              </a:tr>
              <a:tr h="1080921">
                <a:tc>
                  <a:txBody>
                    <a:bodyPr/>
                    <a:lstStyle/>
                    <a:p>
                      <a:pPr algn="ctr">
                        <a:lnSpc>
                          <a:spcPct val="115000"/>
                        </a:lnSpc>
                        <a:spcAft>
                          <a:spcPts val="0"/>
                        </a:spcAft>
                      </a:pPr>
                      <a:r>
                        <a:rPr lang="en-CA" sz="1600" b="0" dirty="0" err="1" smtClean="0">
                          <a:solidFill>
                            <a:schemeClr val="tx1"/>
                          </a:solidFill>
                          <a:effectLst/>
                          <a:latin typeface="Arial Rounded MT Bold" panose="020F0704030504030204" pitchFamily="34" charset="0"/>
                        </a:rPr>
                        <a:t>Kingsclear</a:t>
                      </a:r>
                      <a:r>
                        <a:rPr lang="en-CA" sz="1600" b="0" baseline="0" dirty="0" smtClean="0">
                          <a:solidFill>
                            <a:schemeClr val="tx1"/>
                          </a:solidFill>
                          <a:effectLst/>
                          <a:latin typeface="Arial Rounded MT Bold" panose="020F0704030504030204" pitchFamily="34" charset="0"/>
                        </a:rPr>
                        <a:t> Consolidated</a:t>
                      </a:r>
                      <a:r>
                        <a:rPr lang="en-CA" sz="1600" b="0" dirty="0" smtClean="0">
                          <a:solidFill>
                            <a:schemeClr val="tx1"/>
                          </a:solidFill>
                          <a:effectLst/>
                          <a:latin typeface="Arial Rounded MT Bold" panose="020F0704030504030204" pitchFamily="34" charset="0"/>
                        </a:rPr>
                        <a:t> Elementary</a:t>
                      </a:r>
                    </a:p>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(K-5)</a:t>
                      </a:r>
                      <a:endParaRPr lang="en-CA" sz="1600" b="0" dirty="0">
                        <a:solidFill>
                          <a:schemeClr val="tx1"/>
                        </a:solidFill>
                        <a:effectLst/>
                        <a:latin typeface="Arial Rounded MT Bold" panose="020F0704030504030204" pitchFamily="34" charset="0"/>
                        <a:ea typeface="Calibri"/>
                        <a:cs typeface="Times New Roman"/>
                      </a:endParaRPr>
                    </a:p>
                  </a:txBody>
                  <a:tcPr marL="68580" marR="68580" marT="0" marB="0">
                    <a:solidFill>
                      <a:schemeClr val="accent4">
                        <a:lumMod val="60000"/>
                        <a:lumOff val="4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103 : 6.6</a:t>
                      </a:r>
                      <a:endParaRPr lang="en-CA" sz="1800" dirty="0">
                        <a:effectLst/>
                        <a:latin typeface="Arial Rounded MT Bold" panose="020F0704030504030204" pitchFamily="34" charset="0"/>
                        <a:ea typeface="Calibri"/>
                        <a:cs typeface="Times New Roman"/>
                      </a:endParaRPr>
                    </a:p>
                  </a:txBody>
                  <a:tcPr marL="68580" marR="68580" marT="0" marB="0">
                    <a:solidFill>
                      <a:schemeClr val="accent4">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CA" sz="1800" dirty="0" smtClean="0">
                          <a:effectLst/>
                          <a:latin typeface="Arial Rounded MT Bold" panose="020F0704030504030204" pitchFamily="34" charset="0"/>
                          <a:ea typeface="Calibri"/>
                          <a:cs typeface="Times New Roman"/>
                        </a:rPr>
                        <a:t>15.6 : 1</a:t>
                      </a:r>
                    </a:p>
                    <a:p>
                      <a:pPr algn="ctr">
                        <a:lnSpc>
                          <a:spcPct val="115000"/>
                        </a:lnSpc>
                        <a:spcAft>
                          <a:spcPts val="0"/>
                        </a:spcAft>
                      </a:pPr>
                      <a:endParaRPr lang="en-CA" sz="1800" dirty="0">
                        <a:effectLst/>
                        <a:latin typeface="Arial Rounded MT Bold" panose="020F0704030504030204" pitchFamily="34" charset="0"/>
                        <a:ea typeface="Calibri"/>
                        <a:cs typeface="Times New Roman"/>
                      </a:endParaRPr>
                    </a:p>
                  </a:txBody>
                  <a:tcPr marL="68580" marR="68580" marT="0" marB="0">
                    <a:solidFill>
                      <a:schemeClr val="accent4">
                        <a:lumMod val="60000"/>
                        <a:lumOff val="40000"/>
                      </a:schemeClr>
                    </a:solidFill>
                  </a:tcPr>
                </a:tc>
              </a:tr>
              <a:tr h="558253">
                <a:tc>
                  <a:txBody>
                    <a:bodyPr/>
                    <a:lstStyle/>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Stanley High</a:t>
                      </a:r>
                    </a:p>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(6-12)</a:t>
                      </a:r>
                      <a:endParaRPr lang="en-CA" sz="1600" b="0" dirty="0">
                        <a:solidFill>
                          <a:schemeClr val="tx1"/>
                        </a:solidFill>
                        <a:effectLst/>
                        <a:latin typeface="Arial Rounded MT Bold" panose="020F0704030504030204" pitchFamily="34" charset="0"/>
                        <a:ea typeface="Calibri"/>
                        <a:cs typeface="Times New Roman"/>
                      </a:endParaRPr>
                    </a:p>
                  </a:txBody>
                  <a:tcPr marL="68580" marR="68580" marT="0" marB="0">
                    <a:solidFill>
                      <a:schemeClr val="accent5">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147 : 11.2</a:t>
                      </a:r>
                      <a:endParaRPr lang="en-CA" sz="1800" dirty="0">
                        <a:effectLst/>
                        <a:latin typeface="Arial Rounded MT Bold" panose="020F0704030504030204" pitchFamily="34" charset="0"/>
                        <a:ea typeface="Calibri"/>
                        <a:cs typeface="Times New Roman"/>
                      </a:endParaRPr>
                    </a:p>
                  </a:txBody>
                  <a:tcPr marL="68580" marR="68580" marT="0" marB="0">
                    <a:solidFill>
                      <a:schemeClr val="accent5">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13.1 : 1</a:t>
                      </a:r>
                      <a:endParaRPr lang="en-CA" sz="1800" dirty="0">
                        <a:effectLst/>
                        <a:latin typeface="Arial Rounded MT Bold" panose="020F0704030504030204" pitchFamily="34" charset="0"/>
                        <a:ea typeface="Calibri"/>
                        <a:cs typeface="Times New Roman"/>
                      </a:endParaRPr>
                    </a:p>
                  </a:txBody>
                  <a:tcPr marL="68580" marR="68580" marT="0" marB="0">
                    <a:solidFill>
                      <a:schemeClr val="accent5">
                        <a:lumMod val="40000"/>
                        <a:lumOff val="60000"/>
                      </a:schemeClr>
                    </a:solidFill>
                  </a:tcPr>
                </a:tc>
              </a:tr>
              <a:tr h="558253">
                <a:tc>
                  <a:txBody>
                    <a:bodyPr/>
                    <a:lstStyle/>
                    <a:p>
                      <a:pPr algn="ctr">
                        <a:lnSpc>
                          <a:spcPct val="115000"/>
                        </a:lnSpc>
                        <a:spcAft>
                          <a:spcPts val="0"/>
                        </a:spcAft>
                      </a:pPr>
                      <a:r>
                        <a:rPr lang="en-CA" sz="1600" b="0" dirty="0" smtClean="0">
                          <a:solidFill>
                            <a:schemeClr val="tx1"/>
                          </a:solidFill>
                          <a:effectLst/>
                          <a:latin typeface="Arial Rounded MT Bold" panose="020F0704030504030204" pitchFamily="34" charset="0"/>
                        </a:rPr>
                        <a:t>CFAS</a:t>
                      </a:r>
                    </a:p>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(6-12)</a:t>
                      </a:r>
                      <a:endParaRPr lang="en-CA" sz="1600" b="0" dirty="0">
                        <a:solidFill>
                          <a:schemeClr val="tx1"/>
                        </a:solidFill>
                        <a:effectLst/>
                        <a:latin typeface="Arial Rounded MT Bold" panose="020F0704030504030204" pitchFamily="34" charset="0"/>
                        <a:ea typeface="Calibri"/>
                        <a:cs typeface="Times New Roman"/>
                      </a:endParaRPr>
                    </a:p>
                  </a:txBody>
                  <a:tcPr marL="68580" marR="68580" marT="0" marB="0">
                    <a:solidFill>
                      <a:schemeClr val="accent5">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186 : 13.25</a:t>
                      </a:r>
                      <a:endParaRPr lang="en-CA" sz="1800" dirty="0">
                        <a:effectLst/>
                        <a:latin typeface="Arial Rounded MT Bold" panose="020F0704030504030204" pitchFamily="34" charset="0"/>
                        <a:ea typeface="Calibri"/>
                        <a:cs typeface="Times New Roman"/>
                      </a:endParaRPr>
                    </a:p>
                  </a:txBody>
                  <a:tcPr marL="68580" marR="68580" marT="0" marB="0">
                    <a:solidFill>
                      <a:schemeClr val="accent5">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14.0 : 1</a:t>
                      </a:r>
                      <a:endParaRPr lang="en-CA" sz="1800" dirty="0">
                        <a:effectLst/>
                        <a:latin typeface="Arial Rounded MT Bold" panose="020F0704030504030204" pitchFamily="34" charset="0"/>
                        <a:ea typeface="Calibri"/>
                        <a:cs typeface="Times New Roman"/>
                      </a:endParaRPr>
                    </a:p>
                  </a:txBody>
                  <a:tcPr marL="68580" marR="68580" marT="0" marB="0">
                    <a:solidFill>
                      <a:schemeClr val="accent5">
                        <a:lumMod val="40000"/>
                        <a:lumOff val="60000"/>
                      </a:schemeClr>
                    </a:solidFill>
                  </a:tcPr>
                </a:tc>
              </a:tr>
              <a:tr h="1143267">
                <a:tc>
                  <a:txBody>
                    <a:bodyPr/>
                    <a:lstStyle/>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Stanley Elementary </a:t>
                      </a:r>
                      <a:br>
                        <a:rPr lang="en-CA" sz="1600" b="0" dirty="0" smtClean="0">
                          <a:solidFill>
                            <a:schemeClr val="tx1"/>
                          </a:solidFill>
                          <a:effectLst/>
                          <a:latin typeface="Arial Rounded MT Bold" panose="020F0704030504030204" pitchFamily="34" charset="0"/>
                          <a:ea typeface="Calibri"/>
                          <a:cs typeface="Times New Roman"/>
                        </a:rPr>
                      </a:br>
                      <a:r>
                        <a:rPr lang="en-CA" sz="1600" b="0" dirty="0" smtClean="0">
                          <a:solidFill>
                            <a:schemeClr val="tx1"/>
                          </a:solidFill>
                          <a:effectLst/>
                          <a:latin typeface="Arial Rounded MT Bold" panose="020F0704030504030204" pitchFamily="34" charset="0"/>
                          <a:ea typeface="Calibri"/>
                          <a:cs typeface="Times New Roman"/>
                        </a:rPr>
                        <a:t>&amp; Stanley High Combined </a:t>
                      </a:r>
                    </a:p>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(K-12)</a:t>
                      </a:r>
                      <a:endParaRPr lang="en-CA" sz="1600" b="0" dirty="0">
                        <a:solidFill>
                          <a:schemeClr val="tx1"/>
                        </a:solidFill>
                        <a:effectLst/>
                        <a:latin typeface="Arial Rounded MT Bold" panose="020F0704030504030204" pitchFamily="34" charset="0"/>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250 : 17.8</a:t>
                      </a:r>
                      <a:endParaRPr lang="en-CA" sz="1800" dirty="0">
                        <a:effectLst/>
                        <a:latin typeface="Arial Rounded MT Bold" panose="020F0704030504030204" pitchFamily="34" charset="0"/>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14.0 : 1</a:t>
                      </a:r>
                      <a:endParaRPr lang="en-CA" sz="1800" dirty="0">
                        <a:effectLst/>
                        <a:latin typeface="Arial Rounded MT Bold" panose="020F0704030504030204" pitchFamily="34" charset="0"/>
                        <a:ea typeface="Calibri"/>
                        <a:cs typeface="Times New Roman"/>
                      </a:endParaRPr>
                    </a:p>
                  </a:txBody>
                  <a:tcPr marL="68580" marR="68580" marT="0" marB="0">
                    <a:solidFill>
                      <a:schemeClr val="accent6">
                        <a:lumMod val="40000"/>
                        <a:lumOff val="60000"/>
                      </a:schemeClr>
                    </a:solidFill>
                  </a:tcPr>
                </a:tc>
              </a:tr>
              <a:tr h="558253">
                <a:tc>
                  <a:txBody>
                    <a:bodyPr/>
                    <a:lstStyle/>
                    <a:p>
                      <a:pPr algn="ctr">
                        <a:lnSpc>
                          <a:spcPct val="115000"/>
                        </a:lnSpc>
                        <a:spcAft>
                          <a:spcPts val="0"/>
                        </a:spcAft>
                      </a:pPr>
                      <a:r>
                        <a:rPr lang="en-CA" sz="1600" b="0" dirty="0" smtClean="0">
                          <a:solidFill>
                            <a:schemeClr val="tx1"/>
                          </a:solidFill>
                          <a:effectLst/>
                          <a:latin typeface="Arial Rounded MT Bold" panose="020F0704030504030204" pitchFamily="34" charset="0"/>
                          <a:ea typeface="Calibri"/>
                          <a:cs typeface="Times New Roman"/>
                        </a:rPr>
                        <a:t>Canterbury High</a:t>
                      </a:r>
                      <a:r>
                        <a:rPr lang="en-CA" sz="1600" b="0" baseline="0" dirty="0" smtClean="0">
                          <a:solidFill>
                            <a:schemeClr val="tx1"/>
                          </a:solidFill>
                          <a:effectLst/>
                          <a:latin typeface="Arial Rounded MT Bold" panose="020F0704030504030204" pitchFamily="34" charset="0"/>
                          <a:ea typeface="Calibri"/>
                          <a:cs typeface="Times New Roman"/>
                        </a:rPr>
                        <a:t> School</a:t>
                      </a:r>
                    </a:p>
                    <a:p>
                      <a:pPr algn="ctr">
                        <a:lnSpc>
                          <a:spcPct val="115000"/>
                        </a:lnSpc>
                        <a:spcAft>
                          <a:spcPts val="0"/>
                        </a:spcAft>
                      </a:pPr>
                      <a:r>
                        <a:rPr lang="en-CA" sz="1600" b="0" baseline="0" dirty="0" smtClean="0">
                          <a:solidFill>
                            <a:schemeClr val="tx1"/>
                          </a:solidFill>
                          <a:effectLst/>
                          <a:latin typeface="Arial Rounded MT Bold" panose="020F0704030504030204" pitchFamily="34" charset="0"/>
                          <a:ea typeface="Calibri"/>
                          <a:cs typeface="Times New Roman"/>
                        </a:rPr>
                        <a:t>(K-12)</a:t>
                      </a:r>
                      <a:endParaRPr lang="en-CA" sz="1600" b="0" dirty="0">
                        <a:solidFill>
                          <a:schemeClr val="tx1"/>
                        </a:solidFill>
                        <a:effectLst/>
                        <a:latin typeface="Arial Rounded MT Bold" panose="020F0704030504030204" pitchFamily="34" charset="0"/>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205 : 14.1</a:t>
                      </a:r>
                      <a:endParaRPr lang="en-CA" sz="1800" dirty="0">
                        <a:effectLst/>
                        <a:latin typeface="Arial Rounded MT Bold" panose="020F0704030504030204" pitchFamily="34" charset="0"/>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en-CA" sz="1800" dirty="0" smtClean="0">
                          <a:effectLst/>
                          <a:latin typeface="Arial Rounded MT Bold" panose="020F0704030504030204" pitchFamily="34" charset="0"/>
                          <a:ea typeface="Calibri"/>
                          <a:cs typeface="Times New Roman"/>
                        </a:rPr>
                        <a:t>14.5 : 1</a:t>
                      </a:r>
                      <a:endParaRPr lang="en-CA" sz="1800" dirty="0">
                        <a:effectLst/>
                        <a:latin typeface="Arial Rounded MT Bold" panose="020F0704030504030204" pitchFamily="34" charset="0"/>
                        <a:ea typeface="Calibri"/>
                        <a:cs typeface="Times New Roman"/>
                      </a:endParaRPr>
                    </a:p>
                  </a:txBody>
                  <a:tcPr marL="68580" marR="68580" marT="0" marB="0">
                    <a:solidFill>
                      <a:schemeClr val="accent6">
                        <a:lumMod val="40000"/>
                        <a:lumOff val="60000"/>
                      </a:schemeClr>
                    </a:solidFill>
                  </a:tcPr>
                </a:tc>
              </a:tr>
            </a:tbl>
          </a:graphicData>
        </a:graphic>
      </p:graphicFrame>
      <p:sp>
        <p:nvSpPr>
          <p:cNvPr id="2" name="Title 1"/>
          <p:cNvSpPr>
            <a:spLocks noGrp="1"/>
          </p:cNvSpPr>
          <p:nvPr>
            <p:ph type="title"/>
          </p:nvPr>
        </p:nvSpPr>
        <p:spPr>
          <a:xfrm>
            <a:off x="550862" y="701187"/>
            <a:ext cx="8042276" cy="562228"/>
          </a:xfrm>
        </p:spPr>
        <p:txBody>
          <a:bodyPr>
            <a:normAutofit/>
          </a:bodyPr>
          <a:lstStyle/>
          <a:p>
            <a:r>
              <a:rPr lang="en-CA" sz="2400" dirty="0" smtClean="0">
                <a:solidFill>
                  <a:schemeClr val="tx1"/>
                </a:solidFill>
                <a:latin typeface="Arial Rounded MT Bold" panose="020F0704030504030204" pitchFamily="34" charset="0"/>
              </a:rPr>
              <a:t>Comparable for Student : Teacher Ratio</a:t>
            </a:r>
            <a:endParaRPr lang="en-CA" sz="2400" dirty="0">
              <a:solidFill>
                <a:schemeClr val="tx1"/>
              </a:solidFill>
              <a:latin typeface="Arial Rounded MT Bold" panose="020F0704030504030204" pitchFamily="34" charset="0"/>
            </a:endParaRPr>
          </a:p>
        </p:txBody>
      </p:sp>
      <p:sp>
        <p:nvSpPr>
          <p:cNvPr id="5" name="Title 1"/>
          <p:cNvSpPr txBox="1">
            <a:spLocks/>
          </p:cNvSpPr>
          <p:nvPr/>
        </p:nvSpPr>
        <p:spPr>
          <a:xfrm>
            <a:off x="0" y="0"/>
            <a:ext cx="9144000" cy="701750"/>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Education Programs and Services</a:t>
            </a:r>
            <a:endParaRPr lang="en-US" sz="3600" b="1" dirty="0">
              <a:latin typeface="Arial Rounded MT Bold" pitchFamily="34" charset="0"/>
            </a:endParaRPr>
          </a:p>
        </p:txBody>
      </p:sp>
      <p:sp>
        <p:nvSpPr>
          <p:cNvPr id="6" name="Slide Number Placeholder 5"/>
          <p:cNvSpPr>
            <a:spLocks noGrp="1"/>
          </p:cNvSpPr>
          <p:nvPr>
            <p:ph type="sldNum" sz="quarter" idx="12"/>
          </p:nvPr>
        </p:nvSpPr>
        <p:spPr/>
        <p:txBody>
          <a:bodyPr/>
          <a:lstStyle/>
          <a:p>
            <a:fld id="{7F5CE407-6216-4202-80E4-A30DC2F709B2}" type="slidenum">
              <a:rPr lang="en-US" sz="1400" smtClean="0"/>
              <a:pPr/>
              <a:t>40</a:t>
            </a:fld>
            <a:endParaRPr lang="en-US" sz="1400" dirty="0"/>
          </a:p>
        </p:txBody>
      </p:sp>
    </p:spTree>
    <p:extLst>
      <p:ext uri="{BB962C8B-B14F-4D97-AF65-F5344CB8AC3E}">
        <p14:creationId xmlns:p14="http://schemas.microsoft.com/office/powerpoint/2010/main" val="2240784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Class Sizes - Stanley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5422637"/>
              </p:ext>
            </p:extLst>
          </p:nvPr>
        </p:nvGraphicFramePr>
        <p:xfrm>
          <a:off x="549275" y="1600200"/>
          <a:ext cx="8042276" cy="2595880"/>
        </p:xfrm>
        <a:graphic>
          <a:graphicData uri="http://schemas.openxmlformats.org/drawingml/2006/table">
            <a:tbl>
              <a:tblPr firstRow="1" bandRow="1">
                <a:tableStyleId>{5C22544A-7EE6-4342-B048-85BDC9FD1C3A}</a:tableStyleId>
              </a:tblPr>
              <a:tblGrid>
                <a:gridCol w="4021138"/>
                <a:gridCol w="4021138"/>
              </a:tblGrid>
              <a:tr h="370840">
                <a:tc>
                  <a:txBody>
                    <a:bodyPr/>
                    <a:lstStyle/>
                    <a:p>
                      <a:pPr algn="ctr"/>
                      <a:r>
                        <a:rPr lang="en-US" dirty="0" smtClean="0"/>
                        <a:t>Grade Level</a:t>
                      </a:r>
                      <a:endParaRPr lang="en-US" dirty="0"/>
                    </a:p>
                  </a:txBody>
                  <a:tcPr/>
                </a:tc>
                <a:tc>
                  <a:txBody>
                    <a:bodyPr/>
                    <a:lstStyle/>
                    <a:p>
                      <a:pPr algn="ctr"/>
                      <a:r>
                        <a:rPr lang="en-US" dirty="0" smtClean="0"/>
                        <a:t>Students</a:t>
                      </a:r>
                      <a:endParaRPr lang="en-US" dirty="0"/>
                    </a:p>
                  </a:txBody>
                  <a:tcPr/>
                </a:tc>
              </a:tr>
              <a:tr h="370840">
                <a:tc>
                  <a:txBody>
                    <a:bodyPr/>
                    <a:lstStyle/>
                    <a:p>
                      <a:pPr algn="ctr"/>
                      <a:r>
                        <a:rPr lang="en-US" dirty="0" smtClean="0"/>
                        <a:t>Kindergarten</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Grade 1</a:t>
                      </a:r>
                      <a:endParaRPr lang="en-US" dirty="0"/>
                    </a:p>
                  </a:txBody>
                  <a:tcPr/>
                </a:tc>
                <a:tc>
                  <a:txBody>
                    <a:bodyPr/>
                    <a:lstStyle/>
                    <a:p>
                      <a:pPr algn="ctr"/>
                      <a:r>
                        <a:rPr lang="en-US" dirty="0" smtClean="0"/>
                        <a:t>9</a:t>
                      </a:r>
                      <a:endParaRPr lang="en-US" dirty="0"/>
                    </a:p>
                  </a:txBody>
                  <a:tcPr/>
                </a:tc>
              </a:tr>
              <a:tr h="370840">
                <a:tc>
                  <a:txBody>
                    <a:bodyPr/>
                    <a:lstStyle/>
                    <a:p>
                      <a:pPr algn="ctr"/>
                      <a:r>
                        <a:rPr lang="en-US" dirty="0" smtClean="0"/>
                        <a:t>Grade 2</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t>Grade 3/4</a:t>
                      </a:r>
                      <a:endParaRPr lang="en-US" dirty="0"/>
                    </a:p>
                  </a:txBody>
                  <a:tcPr/>
                </a:tc>
                <a:tc>
                  <a:txBody>
                    <a:bodyPr/>
                    <a:lstStyle/>
                    <a:p>
                      <a:pPr algn="ctr"/>
                      <a:r>
                        <a:rPr lang="en-US" dirty="0" smtClean="0"/>
                        <a:t>14 + 1</a:t>
                      </a:r>
                      <a:endParaRPr lang="en-US" dirty="0"/>
                    </a:p>
                  </a:txBody>
                  <a:tcPr/>
                </a:tc>
              </a:tr>
              <a:tr h="370840">
                <a:tc>
                  <a:txBody>
                    <a:bodyPr/>
                    <a:lstStyle/>
                    <a:p>
                      <a:pPr algn="ctr"/>
                      <a:r>
                        <a:rPr lang="en-US" dirty="0" smtClean="0"/>
                        <a:t>Grade 4</a:t>
                      </a:r>
                      <a:endParaRPr lang="en-US" dirty="0"/>
                    </a:p>
                  </a:txBody>
                  <a:tcPr/>
                </a:tc>
                <a:tc>
                  <a:txBody>
                    <a:bodyPr/>
                    <a:lstStyle/>
                    <a:p>
                      <a:pPr algn="ctr"/>
                      <a:r>
                        <a:rPr lang="en-US" dirty="0" smtClean="0"/>
                        <a:t>23</a:t>
                      </a:r>
                      <a:endParaRPr lang="en-US" dirty="0"/>
                    </a:p>
                  </a:txBody>
                  <a:tcPr/>
                </a:tc>
              </a:tr>
              <a:tr h="370840">
                <a:tc>
                  <a:txBody>
                    <a:bodyPr/>
                    <a:lstStyle/>
                    <a:p>
                      <a:pPr algn="ctr"/>
                      <a:r>
                        <a:rPr lang="en-US" dirty="0" smtClean="0"/>
                        <a:t>Grade 5</a:t>
                      </a:r>
                      <a:endParaRPr lang="en-US" dirty="0"/>
                    </a:p>
                  </a:txBody>
                  <a:tcPr/>
                </a:tc>
                <a:tc>
                  <a:txBody>
                    <a:bodyPr/>
                    <a:lstStyle/>
                    <a:p>
                      <a:pPr algn="ctr"/>
                      <a:r>
                        <a:rPr lang="en-US" dirty="0" smtClean="0"/>
                        <a:t>22</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pPr/>
              <a:t>41</a:t>
            </a:fld>
            <a:endParaRPr lang="en-US" dirty="0"/>
          </a:p>
        </p:txBody>
      </p:sp>
    </p:spTree>
    <p:extLst>
      <p:ext uri="{BB962C8B-B14F-4D97-AF65-F5344CB8AC3E}">
        <p14:creationId xmlns:p14="http://schemas.microsoft.com/office/powerpoint/2010/main" val="2522031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Class Sizes - Stanley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1375952"/>
              </p:ext>
            </p:extLst>
          </p:nvPr>
        </p:nvGraphicFramePr>
        <p:xfrm>
          <a:off x="549275" y="1600200"/>
          <a:ext cx="8042276" cy="2966720"/>
        </p:xfrm>
        <a:graphic>
          <a:graphicData uri="http://schemas.openxmlformats.org/drawingml/2006/table">
            <a:tbl>
              <a:tblPr firstRow="1" bandRow="1">
                <a:tableStyleId>{5C22544A-7EE6-4342-B048-85BDC9FD1C3A}</a:tableStyleId>
              </a:tblPr>
              <a:tblGrid>
                <a:gridCol w="4021138"/>
                <a:gridCol w="4021138"/>
              </a:tblGrid>
              <a:tr h="370840">
                <a:tc>
                  <a:txBody>
                    <a:bodyPr/>
                    <a:lstStyle/>
                    <a:p>
                      <a:pPr algn="ctr"/>
                      <a:r>
                        <a:rPr lang="en-US" dirty="0" smtClean="0"/>
                        <a:t>Grade Level</a:t>
                      </a:r>
                      <a:endParaRPr lang="en-US" dirty="0"/>
                    </a:p>
                  </a:txBody>
                  <a:tcPr/>
                </a:tc>
                <a:tc>
                  <a:txBody>
                    <a:bodyPr/>
                    <a:lstStyle/>
                    <a:p>
                      <a:pPr algn="ctr"/>
                      <a:r>
                        <a:rPr lang="en-US" dirty="0" smtClean="0"/>
                        <a:t>Students</a:t>
                      </a:r>
                      <a:endParaRPr lang="en-US" dirty="0"/>
                    </a:p>
                  </a:txBody>
                  <a:tcPr/>
                </a:tc>
              </a:tr>
              <a:tr h="370840">
                <a:tc>
                  <a:txBody>
                    <a:bodyPr/>
                    <a:lstStyle/>
                    <a:p>
                      <a:pPr algn="ctr"/>
                      <a:r>
                        <a:rPr lang="en-US" dirty="0" smtClean="0"/>
                        <a:t>Grade 6</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Grade 7</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Grade 8</a:t>
                      </a:r>
                      <a:endParaRPr lang="en-US" dirty="0"/>
                    </a:p>
                  </a:txBody>
                  <a:tcPr/>
                </a:tc>
                <a:tc>
                  <a:txBody>
                    <a:bodyPr/>
                    <a:lstStyle/>
                    <a:p>
                      <a:pPr algn="ctr"/>
                      <a:r>
                        <a:rPr lang="en-US" dirty="0" smtClean="0"/>
                        <a:t>16</a:t>
                      </a:r>
                      <a:endParaRPr lang="en-US" dirty="0"/>
                    </a:p>
                  </a:txBody>
                  <a:tcPr/>
                </a:tc>
              </a:tr>
              <a:tr h="370840">
                <a:tc>
                  <a:txBody>
                    <a:bodyPr/>
                    <a:lstStyle/>
                    <a:p>
                      <a:pPr algn="ctr"/>
                      <a:r>
                        <a:rPr lang="en-US" dirty="0" smtClean="0"/>
                        <a:t>Grade 9</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Grade 10</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Grade 11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t>Grade 12</a:t>
                      </a:r>
                      <a:endParaRPr lang="en-US" dirty="0"/>
                    </a:p>
                  </a:txBody>
                  <a:tcPr/>
                </a:tc>
                <a:tc>
                  <a:txBody>
                    <a:bodyPr/>
                    <a:lstStyle/>
                    <a:p>
                      <a:pPr algn="ctr"/>
                      <a:r>
                        <a:rPr lang="en-US" dirty="0" smtClean="0"/>
                        <a:t>24</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pPr/>
              <a:t>42</a:t>
            </a:fld>
            <a:endParaRPr lang="en-US" dirty="0"/>
          </a:p>
        </p:txBody>
      </p:sp>
    </p:spTree>
    <p:extLst>
      <p:ext uri="{BB962C8B-B14F-4D97-AF65-F5344CB8AC3E}">
        <p14:creationId xmlns:p14="http://schemas.microsoft.com/office/powerpoint/2010/main" val="1240256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Actual Class Sizes - </a:t>
            </a:r>
            <a:r>
              <a:rPr lang="en-US" dirty="0" err="1" smtClean="0"/>
              <a:t>Kingsclear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7797137"/>
              </p:ext>
            </p:extLst>
          </p:nvPr>
        </p:nvGraphicFramePr>
        <p:xfrm>
          <a:off x="549275" y="1600200"/>
          <a:ext cx="8042276" cy="2595880"/>
        </p:xfrm>
        <a:graphic>
          <a:graphicData uri="http://schemas.openxmlformats.org/drawingml/2006/table">
            <a:tbl>
              <a:tblPr firstRow="1" bandRow="1">
                <a:tableStyleId>{5C22544A-7EE6-4342-B048-85BDC9FD1C3A}</a:tableStyleId>
              </a:tblPr>
              <a:tblGrid>
                <a:gridCol w="4021138"/>
                <a:gridCol w="4021138"/>
              </a:tblGrid>
              <a:tr h="370840">
                <a:tc>
                  <a:txBody>
                    <a:bodyPr/>
                    <a:lstStyle/>
                    <a:p>
                      <a:pPr algn="ctr"/>
                      <a:r>
                        <a:rPr lang="en-US" dirty="0" smtClean="0"/>
                        <a:t>Grade Level</a:t>
                      </a:r>
                      <a:endParaRPr lang="en-US" dirty="0"/>
                    </a:p>
                  </a:txBody>
                  <a:tcPr/>
                </a:tc>
                <a:tc>
                  <a:txBody>
                    <a:bodyPr/>
                    <a:lstStyle/>
                    <a:p>
                      <a:pPr algn="ctr"/>
                      <a:r>
                        <a:rPr lang="en-US" dirty="0" smtClean="0"/>
                        <a:t>Students</a:t>
                      </a:r>
                      <a:endParaRPr lang="en-US" dirty="0"/>
                    </a:p>
                  </a:txBody>
                  <a:tcPr/>
                </a:tc>
              </a:tr>
              <a:tr h="370840">
                <a:tc>
                  <a:txBody>
                    <a:bodyPr/>
                    <a:lstStyle/>
                    <a:p>
                      <a:pPr algn="ctr"/>
                      <a:r>
                        <a:rPr lang="en-US" dirty="0" smtClean="0"/>
                        <a:t>Kindergarten</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t>Grade 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t>Grade 2</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Grade 2/3</a:t>
                      </a:r>
                      <a:endParaRPr lang="en-US" dirty="0"/>
                    </a:p>
                  </a:txBody>
                  <a:tcPr/>
                </a:tc>
                <a:tc>
                  <a:txBody>
                    <a:bodyPr/>
                    <a:lstStyle/>
                    <a:p>
                      <a:pPr algn="ctr"/>
                      <a:r>
                        <a:rPr lang="en-US" dirty="0" smtClean="0"/>
                        <a:t>6 + 8</a:t>
                      </a:r>
                      <a:endParaRPr lang="en-US" dirty="0"/>
                    </a:p>
                  </a:txBody>
                  <a:tcPr/>
                </a:tc>
              </a:tr>
              <a:tr h="370840">
                <a:tc>
                  <a:txBody>
                    <a:bodyPr/>
                    <a:lstStyle/>
                    <a:p>
                      <a:pPr algn="ctr"/>
                      <a:r>
                        <a:rPr lang="en-US" dirty="0" smtClean="0"/>
                        <a:t>Grade 3/4</a:t>
                      </a:r>
                      <a:endParaRPr lang="en-US" dirty="0"/>
                    </a:p>
                  </a:txBody>
                  <a:tcPr/>
                </a:tc>
                <a:tc>
                  <a:txBody>
                    <a:bodyPr/>
                    <a:lstStyle/>
                    <a:p>
                      <a:pPr algn="ctr"/>
                      <a:r>
                        <a:rPr lang="en-US" dirty="0" smtClean="0"/>
                        <a:t>4 + 18</a:t>
                      </a:r>
                      <a:endParaRPr lang="en-US" dirty="0"/>
                    </a:p>
                  </a:txBody>
                  <a:tcPr/>
                </a:tc>
              </a:tr>
              <a:tr h="370840">
                <a:tc>
                  <a:txBody>
                    <a:bodyPr/>
                    <a:lstStyle/>
                    <a:p>
                      <a:pPr algn="ctr"/>
                      <a:r>
                        <a:rPr lang="en-US" dirty="0" smtClean="0"/>
                        <a:t>Grade 5</a:t>
                      </a:r>
                      <a:endParaRPr lang="en-US" dirty="0"/>
                    </a:p>
                  </a:txBody>
                  <a:tcPr/>
                </a:tc>
                <a:tc>
                  <a:txBody>
                    <a:bodyPr/>
                    <a:lstStyle/>
                    <a:p>
                      <a:pPr algn="ctr"/>
                      <a:r>
                        <a:rPr lang="en-US" dirty="0" smtClean="0"/>
                        <a:t>11</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pPr/>
              <a:t>43</a:t>
            </a:fld>
            <a:endParaRPr lang="en-US" dirty="0"/>
          </a:p>
        </p:txBody>
      </p:sp>
    </p:spTree>
    <p:extLst>
      <p:ext uri="{BB962C8B-B14F-4D97-AF65-F5344CB8AC3E}">
        <p14:creationId xmlns:p14="http://schemas.microsoft.com/office/powerpoint/2010/main" val="1440402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Actual Class Sizes - </a:t>
            </a:r>
            <a:r>
              <a:rPr lang="en-US" dirty="0" err="1" smtClean="0"/>
              <a:t>Chipman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7644566"/>
              </p:ext>
            </p:extLst>
          </p:nvPr>
        </p:nvGraphicFramePr>
        <p:xfrm>
          <a:off x="549275" y="1600200"/>
          <a:ext cx="8042276" cy="3235960"/>
        </p:xfrm>
        <a:graphic>
          <a:graphicData uri="http://schemas.openxmlformats.org/drawingml/2006/table">
            <a:tbl>
              <a:tblPr firstRow="1" bandRow="1">
                <a:tableStyleId>{5C22544A-7EE6-4342-B048-85BDC9FD1C3A}</a:tableStyleId>
              </a:tblPr>
              <a:tblGrid>
                <a:gridCol w="4021138"/>
                <a:gridCol w="4021138"/>
              </a:tblGrid>
              <a:tr h="370840">
                <a:tc>
                  <a:txBody>
                    <a:bodyPr/>
                    <a:lstStyle/>
                    <a:p>
                      <a:pPr algn="ctr"/>
                      <a:r>
                        <a:rPr lang="en-US" dirty="0" smtClean="0"/>
                        <a:t>Grade Level</a:t>
                      </a:r>
                      <a:endParaRPr lang="en-US" dirty="0"/>
                    </a:p>
                  </a:txBody>
                  <a:tcPr/>
                </a:tc>
                <a:tc>
                  <a:txBody>
                    <a:bodyPr/>
                    <a:lstStyle/>
                    <a:p>
                      <a:pPr algn="ctr"/>
                      <a:r>
                        <a:rPr lang="en-US" dirty="0" smtClean="0"/>
                        <a:t>Students</a:t>
                      </a:r>
                      <a:endParaRPr lang="en-US" dirty="0"/>
                    </a:p>
                  </a:txBody>
                  <a:tcPr/>
                </a:tc>
              </a:tr>
              <a:tr h="370840">
                <a:tc>
                  <a:txBody>
                    <a:bodyPr/>
                    <a:lstStyle/>
                    <a:p>
                      <a:pPr algn="ctr"/>
                      <a:r>
                        <a:rPr lang="en-US" dirty="0" smtClean="0"/>
                        <a:t>Grade 6</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Grade 7</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Grade 8</a:t>
                      </a:r>
                      <a:endParaRPr lang="en-US" dirty="0"/>
                    </a:p>
                  </a:txBody>
                  <a:tcPr/>
                </a:tc>
                <a:tc>
                  <a:txBody>
                    <a:bodyPr/>
                    <a:lstStyle/>
                    <a:p>
                      <a:pPr algn="ctr"/>
                      <a:r>
                        <a:rPr lang="en-US" dirty="0" smtClean="0"/>
                        <a:t>21</a:t>
                      </a:r>
                      <a:endParaRPr lang="en-US" dirty="0"/>
                    </a:p>
                  </a:txBody>
                  <a:tcPr/>
                </a:tc>
              </a:tr>
              <a:tr h="370840">
                <a:tc>
                  <a:txBody>
                    <a:bodyPr/>
                    <a:lstStyle/>
                    <a:p>
                      <a:pPr algn="ctr"/>
                      <a:r>
                        <a:rPr lang="en-US" dirty="0" smtClean="0"/>
                        <a:t>Grade 9</a:t>
                      </a:r>
                    </a:p>
                    <a:p>
                      <a:pPr algn="ctr"/>
                      <a:r>
                        <a:rPr lang="en-US" dirty="0" smtClean="0"/>
                        <a:t>Grade 9</a:t>
                      </a:r>
                      <a:endParaRPr lang="en-US" dirty="0"/>
                    </a:p>
                  </a:txBody>
                  <a:tcPr/>
                </a:tc>
                <a:tc>
                  <a:txBody>
                    <a:bodyPr/>
                    <a:lstStyle/>
                    <a:p>
                      <a:pPr algn="ctr"/>
                      <a:r>
                        <a:rPr lang="en-US" dirty="0" smtClean="0"/>
                        <a:t>17</a:t>
                      </a:r>
                    </a:p>
                    <a:p>
                      <a:pPr algn="ctr"/>
                      <a:r>
                        <a:rPr lang="en-US" dirty="0" smtClean="0"/>
                        <a:t>17</a:t>
                      </a:r>
                      <a:endParaRPr lang="en-US" dirty="0"/>
                    </a:p>
                  </a:txBody>
                  <a:tcPr/>
                </a:tc>
              </a:tr>
              <a:tr h="370840">
                <a:tc>
                  <a:txBody>
                    <a:bodyPr/>
                    <a:lstStyle/>
                    <a:p>
                      <a:pPr algn="ctr"/>
                      <a:r>
                        <a:rPr lang="en-US" dirty="0" smtClean="0"/>
                        <a:t>Grade 10</a:t>
                      </a:r>
                      <a:endParaRPr lang="en-US" dirty="0"/>
                    </a:p>
                  </a:txBody>
                  <a:tcPr/>
                </a:tc>
                <a:tc>
                  <a:txBody>
                    <a:bodyPr/>
                    <a:lstStyle/>
                    <a:p>
                      <a:pPr algn="ctr"/>
                      <a:r>
                        <a:rPr lang="en-US" dirty="0" smtClean="0"/>
                        <a:t>22</a:t>
                      </a:r>
                      <a:endParaRPr lang="en-US" dirty="0"/>
                    </a:p>
                  </a:txBody>
                  <a:tcPr/>
                </a:tc>
              </a:tr>
              <a:tr h="370840">
                <a:tc>
                  <a:txBody>
                    <a:bodyPr/>
                    <a:lstStyle/>
                    <a:p>
                      <a:pPr algn="ctr"/>
                      <a:r>
                        <a:rPr lang="en-US" dirty="0" smtClean="0"/>
                        <a:t>Grade 11</a:t>
                      </a:r>
                      <a:endParaRPr lang="en-US" dirty="0"/>
                    </a:p>
                  </a:txBody>
                  <a:tcPr/>
                </a:tc>
                <a:tc>
                  <a:txBody>
                    <a:bodyPr/>
                    <a:lstStyle/>
                    <a:p>
                      <a:pPr algn="ctr"/>
                      <a:r>
                        <a:rPr lang="en-US" dirty="0" smtClean="0"/>
                        <a:t>33</a:t>
                      </a:r>
                      <a:endParaRPr lang="en-US" dirty="0"/>
                    </a:p>
                  </a:txBody>
                  <a:tcPr/>
                </a:tc>
              </a:tr>
              <a:tr h="370840">
                <a:tc>
                  <a:txBody>
                    <a:bodyPr/>
                    <a:lstStyle/>
                    <a:p>
                      <a:pPr algn="ctr"/>
                      <a:r>
                        <a:rPr lang="en-US" dirty="0" smtClean="0"/>
                        <a:t>Grade 12</a:t>
                      </a:r>
                      <a:endParaRPr lang="en-US" dirty="0"/>
                    </a:p>
                  </a:txBody>
                  <a:tcPr/>
                </a:tc>
                <a:tc>
                  <a:txBody>
                    <a:bodyPr/>
                    <a:lstStyle/>
                    <a:p>
                      <a:pPr algn="ctr"/>
                      <a:r>
                        <a:rPr lang="en-US" dirty="0" smtClean="0"/>
                        <a:t>27</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pPr/>
              <a:t>44</a:t>
            </a:fld>
            <a:endParaRPr lang="en-US" dirty="0"/>
          </a:p>
        </p:txBody>
      </p:sp>
    </p:spTree>
    <p:extLst>
      <p:ext uri="{BB962C8B-B14F-4D97-AF65-F5344CB8AC3E}">
        <p14:creationId xmlns:p14="http://schemas.microsoft.com/office/powerpoint/2010/main" val="1687057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5670104"/>
              </p:ext>
            </p:extLst>
          </p:nvPr>
        </p:nvGraphicFramePr>
        <p:xfrm>
          <a:off x="742507" y="1786435"/>
          <a:ext cx="7658985" cy="3656417"/>
        </p:xfrm>
        <a:graphic>
          <a:graphicData uri="http://schemas.openxmlformats.org/drawingml/2006/table">
            <a:tbl>
              <a:tblPr firstRow="1" bandRow="1">
                <a:tableStyleId>{5C22544A-7EE6-4342-B048-85BDC9FD1C3A}</a:tableStyleId>
              </a:tblPr>
              <a:tblGrid>
                <a:gridCol w="2552995"/>
                <a:gridCol w="2552995"/>
                <a:gridCol w="2552995"/>
              </a:tblGrid>
              <a:tr h="990107">
                <a:tc>
                  <a:txBody>
                    <a:bodyPr/>
                    <a:lstStyle/>
                    <a:p>
                      <a:pPr algn="l"/>
                      <a:endParaRPr lang="en-US" dirty="0">
                        <a:latin typeface="Arial Rounded MT Bold" pitchFamily="34" charset="0"/>
                      </a:endParaRPr>
                    </a:p>
                  </a:txBody>
                  <a:tcPr/>
                </a:tc>
                <a:tc>
                  <a:txBody>
                    <a:bodyPr/>
                    <a:lstStyle/>
                    <a:p>
                      <a:pPr algn="ctr"/>
                      <a:r>
                        <a:rPr lang="en-US" dirty="0" smtClean="0">
                          <a:latin typeface="Arial Rounded MT Bold" pitchFamily="34" charset="0"/>
                        </a:rPr>
                        <a:t>Stanley</a:t>
                      </a:r>
                      <a:r>
                        <a:rPr lang="en-US" baseline="0" dirty="0" smtClean="0">
                          <a:latin typeface="Arial Rounded MT Bold" pitchFamily="34" charset="0"/>
                        </a:rPr>
                        <a:t> Elementary School</a:t>
                      </a:r>
                      <a:endParaRPr lang="en-US" dirty="0">
                        <a:latin typeface="Arial Rounded MT Bold" pitchFamily="34" charset="0"/>
                      </a:endParaRPr>
                    </a:p>
                  </a:txBody>
                  <a:tcPr/>
                </a:tc>
                <a:tc>
                  <a:txBody>
                    <a:bodyPr/>
                    <a:lstStyle/>
                    <a:p>
                      <a:pPr algn="ctr"/>
                      <a:r>
                        <a:rPr lang="en-US" dirty="0" smtClean="0">
                          <a:latin typeface="Arial Rounded MT Bold" pitchFamily="34" charset="0"/>
                        </a:rPr>
                        <a:t>Stanley High School</a:t>
                      </a:r>
                      <a:endParaRPr lang="en-US" dirty="0">
                        <a:latin typeface="Arial Rounded MT Bold" pitchFamily="34" charset="0"/>
                      </a:endParaRPr>
                    </a:p>
                  </a:txBody>
                  <a:tcPr/>
                </a:tc>
              </a:tr>
              <a:tr h="693075">
                <a:tc>
                  <a:txBody>
                    <a:bodyPr/>
                    <a:lstStyle/>
                    <a:p>
                      <a:pPr algn="l"/>
                      <a:r>
                        <a:rPr lang="en-US" dirty="0" smtClean="0">
                          <a:latin typeface="Arial Rounded MT Bold" pitchFamily="34" charset="0"/>
                        </a:rPr>
                        <a:t>Educational Assistants</a:t>
                      </a:r>
                      <a:endParaRPr lang="en-US" dirty="0">
                        <a:latin typeface="Arial Rounded MT Bold" pitchFamily="34" charset="0"/>
                      </a:endParaRPr>
                    </a:p>
                  </a:txBody>
                  <a:tcPr/>
                </a:tc>
                <a:tc>
                  <a:txBody>
                    <a:bodyPr/>
                    <a:lstStyle/>
                    <a:p>
                      <a:pPr algn="ctr"/>
                      <a:r>
                        <a:rPr lang="en-US" dirty="0" smtClean="0">
                          <a:latin typeface="Arial Rounded MT Bold" pitchFamily="34" charset="0"/>
                        </a:rPr>
                        <a:t>2.0</a:t>
                      </a:r>
                    </a:p>
                  </a:txBody>
                  <a:tcPr/>
                </a:tc>
                <a:tc>
                  <a:txBody>
                    <a:bodyPr/>
                    <a:lstStyle/>
                    <a:p>
                      <a:pPr algn="ctr"/>
                      <a:r>
                        <a:rPr lang="en-US" dirty="0" smtClean="0">
                          <a:latin typeface="Arial Rounded MT Bold" pitchFamily="34" charset="0"/>
                        </a:rPr>
                        <a:t>3.0</a:t>
                      </a:r>
                    </a:p>
                  </a:txBody>
                  <a:tcPr/>
                </a:tc>
              </a:tr>
              <a:tr h="414878">
                <a:tc>
                  <a:txBody>
                    <a:bodyPr/>
                    <a:lstStyle/>
                    <a:p>
                      <a:pPr algn="l"/>
                      <a:r>
                        <a:rPr lang="en-US" dirty="0" smtClean="0">
                          <a:latin typeface="Arial Rounded MT Bold" pitchFamily="34" charset="0"/>
                        </a:rPr>
                        <a:t>Administrative</a:t>
                      </a:r>
                      <a:r>
                        <a:rPr lang="en-US" baseline="0" dirty="0" smtClean="0">
                          <a:latin typeface="Arial Rounded MT Bold" pitchFamily="34" charset="0"/>
                        </a:rPr>
                        <a:t> Assistant </a:t>
                      </a:r>
                      <a:endParaRPr lang="en-US" dirty="0">
                        <a:latin typeface="Arial Rounded MT Bold" pitchFamily="34" charset="0"/>
                      </a:endParaRPr>
                    </a:p>
                  </a:txBody>
                  <a:tcPr/>
                </a:tc>
                <a:tc>
                  <a:txBody>
                    <a:bodyPr/>
                    <a:lstStyle/>
                    <a:p>
                      <a:pPr algn="ctr"/>
                      <a:r>
                        <a:rPr lang="en-US" dirty="0" smtClean="0">
                          <a:latin typeface="Arial Rounded MT Bold" pitchFamily="34" charset="0"/>
                        </a:rPr>
                        <a:t>1.0</a:t>
                      </a:r>
                    </a:p>
                  </a:txBody>
                  <a:tcPr/>
                </a:tc>
                <a:tc>
                  <a:txBody>
                    <a:bodyPr/>
                    <a:lstStyle/>
                    <a:p>
                      <a:pPr algn="ctr"/>
                      <a:r>
                        <a:rPr lang="en-US" dirty="0" smtClean="0">
                          <a:latin typeface="Arial Rounded MT Bold" pitchFamily="34" charset="0"/>
                        </a:rPr>
                        <a:t>1.0</a:t>
                      </a:r>
                      <a:endParaRPr lang="en-US" dirty="0">
                        <a:latin typeface="Arial Rounded MT Bold" pitchFamily="34" charset="0"/>
                      </a:endParaRPr>
                    </a:p>
                  </a:txBody>
                  <a:tcPr/>
                </a:tc>
              </a:tr>
              <a:tr h="467765">
                <a:tc>
                  <a:txBody>
                    <a:bodyPr/>
                    <a:lstStyle/>
                    <a:p>
                      <a:pPr algn="l"/>
                      <a:r>
                        <a:rPr lang="en-US" dirty="0" smtClean="0">
                          <a:latin typeface="Arial Rounded MT Bold" pitchFamily="34" charset="0"/>
                        </a:rPr>
                        <a:t>Library Assistant (community library)</a:t>
                      </a:r>
                      <a:endParaRPr lang="en-US" dirty="0">
                        <a:latin typeface="Arial Rounded MT Bold" pitchFamily="34" charset="0"/>
                      </a:endParaRPr>
                    </a:p>
                  </a:txBody>
                  <a:tcPr/>
                </a:tc>
                <a:tc>
                  <a:txBody>
                    <a:bodyPr/>
                    <a:lstStyle/>
                    <a:p>
                      <a:pPr algn="ctr"/>
                      <a:r>
                        <a:rPr lang="en-US" dirty="0" smtClean="0">
                          <a:latin typeface="Arial Rounded MT Bold" pitchFamily="34" charset="0"/>
                        </a:rPr>
                        <a:t>0</a:t>
                      </a:r>
                      <a:endParaRPr lang="en-US" dirty="0">
                        <a:latin typeface="Arial Rounded MT Bold" pitchFamily="34" charset="0"/>
                      </a:endParaRPr>
                    </a:p>
                  </a:txBody>
                  <a:tcPr/>
                </a:tc>
                <a:tc>
                  <a:txBody>
                    <a:bodyPr/>
                    <a:lstStyle/>
                    <a:p>
                      <a:pPr algn="ctr"/>
                      <a:r>
                        <a:rPr lang="en-US" dirty="0" smtClean="0">
                          <a:latin typeface="Arial Rounded MT Bold" pitchFamily="34" charset="0"/>
                        </a:rPr>
                        <a:t>0</a:t>
                      </a:r>
                      <a:endParaRPr lang="en-US" dirty="0">
                        <a:latin typeface="Arial Rounded MT Bold" pitchFamily="34" charset="0"/>
                      </a:endParaRPr>
                    </a:p>
                  </a:txBody>
                  <a:tcPr/>
                </a:tc>
              </a:tr>
              <a:tr h="693075">
                <a:tc>
                  <a:txBody>
                    <a:bodyPr/>
                    <a:lstStyle/>
                    <a:p>
                      <a:pPr algn="l"/>
                      <a:r>
                        <a:rPr lang="en-US" dirty="0" smtClean="0">
                          <a:latin typeface="Arial Rounded MT Bold" pitchFamily="34" charset="0"/>
                        </a:rPr>
                        <a:t>Custodial Staff</a:t>
                      </a:r>
                      <a:endParaRPr lang="en-US" dirty="0">
                        <a:latin typeface="Arial Rounded MT Bold" pitchFamily="34" charset="0"/>
                      </a:endParaRPr>
                    </a:p>
                  </a:txBody>
                  <a:tcPr/>
                </a:tc>
                <a:tc>
                  <a:txBody>
                    <a:bodyPr/>
                    <a:lstStyle/>
                    <a:p>
                      <a:pPr algn="ctr"/>
                      <a:r>
                        <a:rPr lang="en-US" dirty="0" smtClean="0">
                          <a:latin typeface="Arial Rounded MT Bold" pitchFamily="34" charset="0"/>
                        </a:rPr>
                        <a:t>2</a:t>
                      </a:r>
                    </a:p>
                  </a:txBody>
                  <a:tcPr/>
                </a:tc>
                <a:tc>
                  <a:txBody>
                    <a:bodyPr/>
                    <a:lstStyle/>
                    <a:p>
                      <a:pPr algn="ctr"/>
                      <a:r>
                        <a:rPr lang="en-US" dirty="0" smtClean="0">
                          <a:latin typeface="Arial Rounded MT Bold" pitchFamily="34" charset="0"/>
                        </a:rPr>
                        <a:t>2.64</a:t>
                      </a:r>
                    </a:p>
                  </a:txBody>
                  <a:tcPr/>
                </a:tc>
              </a:tr>
            </a:tbl>
          </a:graphicData>
        </a:graphic>
      </p:graphicFrame>
      <p:sp>
        <p:nvSpPr>
          <p:cNvPr id="5" name="Rectangle 4"/>
          <p:cNvSpPr/>
          <p:nvPr/>
        </p:nvSpPr>
        <p:spPr>
          <a:xfrm>
            <a:off x="3205715" y="816491"/>
            <a:ext cx="2732567" cy="584775"/>
          </a:xfrm>
          <a:prstGeom prst="rect">
            <a:avLst/>
          </a:prstGeom>
        </p:spPr>
        <p:txBody>
          <a:bodyPr wrap="square">
            <a:spAutoFit/>
          </a:bodyPr>
          <a:lstStyle/>
          <a:p>
            <a:pPr algn="ctr"/>
            <a:r>
              <a:rPr lang="en-US" sz="3200" dirty="0">
                <a:latin typeface="Arial Rounded MT Bold" pitchFamily="34" charset="0"/>
              </a:rPr>
              <a:t>Other Staff</a:t>
            </a:r>
            <a:endParaRPr lang="en-US" sz="3200" dirty="0"/>
          </a:p>
        </p:txBody>
      </p:sp>
      <p:sp>
        <p:nvSpPr>
          <p:cNvPr id="3" name="Slide Number Placeholder 2"/>
          <p:cNvSpPr>
            <a:spLocks noGrp="1"/>
          </p:cNvSpPr>
          <p:nvPr>
            <p:ph type="sldNum" sz="quarter" idx="12"/>
          </p:nvPr>
        </p:nvSpPr>
        <p:spPr/>
        <p:txBody>
          <a:bodyPr/>
          <a:lstStyle/>
          <a:p>
            <a:fld id="{7F5CE407-6216-4202-80E4-A30DC2F709B2}" type="slidenum">
              <a:rPr lang="en-US" sz="1400" smtClean="0"/>
              <a:pPr/>
              <a:t>45</a:t>
            </a:fld>
            <a:endParaRPr lang="en-US" sz="1400" dirty="0"/>
          </a:p>
        </p:txBody>
      </p:sp>
      <p:sp>
        <p:nvSpPr>
          <p:cNvPr id="8" name="Title 1"/>
          <p:cNvSpPr txBox="1">
            <a:spLocks/>
          </p:cNvSpPr>
          <p:nvPr/>
        </p:nvSpPr>
        <p:spPr>
          <a:xfrm>
            <a:off x="-1" y="0"/>
            <a:ext cx="9144000" cy="701750"/>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Education Programs and Services</a:t>
            </a:r>
            <a:endParaRPr lang="en-US" sz="3600" b="1" dirty="0">
              <a:latin typeface="Arial Rounded MT Bold" pitchFamily="34" charset="0"/>
            </a:endParaRPr>
          </a:p>
        </p:txBody>
      </p:sp>
    </p:spTree>
    <p:extLst>
      <p:ext uri="{BB962C8B-B14F-4D97-AF65-F5344CB8AC3E}">
        <p14:creationId xmlns:p14="http://schemas.microsoft.com/office/powerpoint/2010/main" val="3833879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3140"/>
            <a:ext cx="8042276" cy="551396"/>
          </a:xfrm>
        </p:spPr>
        <p:txBody>
          <a:bodyPr/>
          <a:lstStyle/>
          <a:p>
            <a:r>
              <a:rPr lang="en-US" sz="3200" dirty="0" smtClean="0">
                <a:solidFill>
                  <a:schemeClr val="tx1"/>
                </a:solidFill>
                <a:latin typeface="Arial Rounded MT Bold" pitchFamily="34" charset="0"/>
              </a:rPr>
              <a:t>Delivery of Programs</a:t>
            </a:r>
            <a:endParaRPr lang="en-US" sz="3200" dirty="0">
              <a:solidFill>
                <a:schemeClr val="tx1"/>
              </a:solidFill>
              <a:latin typeface="Arial Rounded MT Bold" pitchFamily="34" charset="0"/>
            </a:endParaRPr>
          </a:p>
        </p:txBody>
      </p:sp>
      <p:sp>
        <p:nvSpPr>
          <p:cNvPr id="3" name="Content Placeholder 2"/>
          <p:cNvSpPr>
            <a:spLocks noGrp="1"/>
          </p:cNvSpPr>
          <p:nvPr>
            <p:ph idx="1"/>
          </p:nvPr>
        </p:nvSpPr>
        <p:spPr>
          <a:xfrm>
            <a:off x="1375107" y="2004238"/>
            <a:ext cx="6393785" cy="4098850"/>
          </a:xfrm>
        </p:spPr>
        <p:txBody>
          <a:bodyPr>
            <a:normAutofit/>
          </a:bodyPr>
          <a:lstStyle/>
          <a:p>
            <a:r>
              <a:rPr lang="en-US" sz="2800" dirty="0" smtClean="0">
                <a:solidFill>
                  <a:schemeClr val="tx1"/>
                </a:solidFill>
                <a:latin typeface="Arial Rounded MT Bold" pitchFamily="34" charset="0"/>
              </a:rPr>
              <a:t>Physical Education Specialist offers 90 minutes per week of PE to each class K-5.</a:t>
            </a:r>
          </a:p>
          <a:p>
            <a:r>
              <a:rPr lang="en-US" sz="2800" dirty="0" smtClean="0">
                <a:solidFill>
                  <a:schemeClr val="tx1"/>
                </a:solidFill>
                <a:latin typeface="Arial Rounded MT Bold" pitchFamily="34" charset="0"/>
              </a:rPr>
              <a:t>EST-Numeracy and EST-Literacy provide support throughout the year.</a:t>
            </a:r>
          </a:p>
          <a:p>
            <a:pPr>
              <a:buNone/>
            </a:pPr>
            <a:endParaRPr lang="en-US" sz="2800" dirty="0" smtClean="0"/>
          </a:p>
          <a:p>
            <a:endParaRPr lang="en-US" dirty="0"/>
          </a:p>
        </p:txBody>
      </p:sp>
      <p:sp>
        <p:nvSpPr>
          <p:cNvPr id="4" name="Title 1"/>
          <p:cNvSpPr txBox="1">
            <a:spLocks/>
          </p:cNvSpPr>
          <p:nvPr/>
        </p:nvSpPr>
        <p:spPr>
          <a:xfrm>
            <a:off x="0" y="0"/>
            <a:ext cx="9144000" cy="704318"/>
          </a:xfrm>
          <a:prstGeom prst="rect">
            <a:avLst/>
          </a:prstGeom>
          <a:solidFill>
            <a:schemeClr val="accent2">
              <a:lumMod val="20000"/>
              <a:lumOff val="80000"/>
            </a:schemeClr>
          </a:solidFill>
        </p:spPr>
        <p:txBody>
          <a:bodyPr vert="horz" lIns="91440" tIns="45720" rIns="91440" bIns="45720" rtlCol="0" anchor="b" anchorCtr="0">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Education Programs and Services</a:t>
            </a:r>
            <a:endParaRPr lang="en-US" sz="1800" b="1" dirty="0">
              <a:latin typeface="Arial Rounded MT Bold" pitchFamily="34" charset="0"/>
            </a:endParaRPr>
          </a:p>
        </p:txBody>
      </p:sp>
      <p:sp>
        <p:nvSpPr>
          <p:cNvPr id="6" name="Slide Number Placeholder 5"/>
          <p:cNvSpPr>
            <a:spLocks noGrp="1"/>
          </p:cNvSpPr>
          <p:nvPr>
            <p:ph type="sldNum" sz="quarter" idx="12"/>
          </p:nvPr>
        </p:nvSpPr>
        <p:spPr/>
        <p:txBody>
          <a:bodyPr/>
          <a:lstStyle/>
          <a:p>
            <a:fld id="{7F5CE407-6216-4202-80E4-A30DC2F709B2}" type="slidenum">
              <a:rPr lang="en-US" sz="1400" smtClean="0"/>
              <a:pPr/>
              <a:t>46</a:t>
            </a:fld>
            <a:endParaRPr lang="en-US" sz="1400" dirty="0"/>
          </a:p>
        </p:txBody>
      </p:sp>
    </p:spTree>
    <p:extLst>
      <p:ext uri="{BB962C8B-B14F-4D97-AF65-F5344CB8AC3E}">
        <p14:creationId xmlns:p14="http://schemas.microsoft.com/office/powerpoint/2010/main" val="2480136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0"/>
            <a:ext cx="9144000" cy="723014"/>
          </a:xfrm>
          <a:prstGeom prst="rect">
            <a:avLst/>
          </a:prstGeom>
          <a:solidFill>
            <a:schemeClr val="accent2">
              <a:lumMod val="20000"/>
              <a:lumOff val="80000"/>
            </a:schemeClr>
          </a:solidFill>
        </p:spPr>
        <p:txBody>
          <a:bodyPr vert="horz" lIns="91440" tIns="45720" rIns="91440" bIns="45720" rtlCol="0" anchor="b" anchorCtr="0">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Education Programs and Services</a:t>
            </a:r>
            <a:endParaRPr lang="en-US" sz="18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47</a:t>
            </a:fld>
            <a:endParaRPr lang="en-US" sz="1400" dirty="0"/>
          </a:p>
        </p:txBody>
      </p:sp>
      <p:sp>
        <p:nvSpPr>
          <p:cNvPr id="6" name="TextBox 5"/>
          <p:cNvSpPr txBox="1"/>
          <p:nvPr/>
        </p:nvSpPr>
        <p:spPr>
          <a:xfrm>
            <a:off x="1637414" y="744280"/>
            <a:ext cx="5993820" cy="584775"/>
          </a:xfrm>
          <a:prstGeom prst="rect">
            <a:avLst/>
          </a:prstGeom>
          <a:noFill/>
        </p:spPr>
        <p:txBody>
          <a:bodyPr wrap="none" rtlCol="0">
            <a:spAutoFit/>
          </a:bodyPr>
          <a:lstStyle/>
          <a:p>
            <a:r>
              <a:rPr lang="en-US" sz="3200" dirty="0" smtClean="0">
                <a:latin typeface="Arial Rounded MT Bold" pitchFamily="34" charset="0"/>
              </a:rPr>
              <a:t>Special Events and Initiatives</a:t>
            </a:r>
            <a:endParaRPr lang="en-US" sz="3200" dirty="0">
              <a:latin typeface="Arial Rounded MT Bold" pitchFamily="34" charset="0"/>
            </a:endParaRPr>
          </a:p>
        </p:txBody>
      </p:sp>
      <p:sp>
        <p:nvSpPr>
          <p:cNvPr id="7" name="TextBox 6"/>
          <p:cNvSpPr txBox="1"/>
          <p:nvPr/>
        </p:nvSpPr>
        <p:spPr>
          <a:xfrm>
            <a:off x="467833" y="1399216"/>
            <a:ext cx="8314660" cy="5262979"/>
          </a:xfrm>
          <a:prstGeom prst="rect">
            <a:avLst/>
          </a:prstGeom>
          <a:noFill/>
        </p:spPr>
        <p:txBody>
          <a:bodyPr wrap="square" rtlCol="0">
            <a:spAutoFit/>
          </a:bodyPr>
          <a:lstStyle/>
          <a:p>
            <a:r>
              <a:rPr lang="en-US" sz="1600" u="sng" dirty="0" smtClean="0">
                <a:latin typeface="Arial Rounded MT Bold" pitchFamily="34" charset="0"/>
              </a:rPr>
              <a:t>Stanley Elementary School</a:t>
            </a:r>
          </a:p>
          <a:p>
            <a:endParaRPr lang="en-US" sz="1600" u="sng" dirty="0" smtClean="0">
              <a:latin typeface="Arial Rounded MT Bold" pitchFamily="34" charset="0"/>
            </a:endParaRPr>
          </a:p>
          <a:p>
            <a:pPr marL="285750" indent="-285750">
              <a:buFont typeface="Arial" pitchFamily="34" charset="0"/>
              <a:buChar char="•"/>
            </a:pPr>
            <a:r>
              <a:rPr lang="en-US" sz="1600" dirty="0" smtClean="0">
                <a:latin typeface="Arial Rounded MT Bold" pitchFamily="34" charset="0"/>
              </a:rPr>
              <a:t>Valley League Darts Team – Donation to SES Nutrition Program</a:t>
            </a:r>
          </a:p>
          <a:p>
            <a:pPr marL="285750" indent="-285750">
              <a:buFont typeface="Arial" pitchFamily="34" charset="0"/>
              <a:buChar char="•"/>
            </a:pPr>
            <a:r>
              <a:rPr lang="en-US" sz="1600" dirty="0" smtClean="0">
                <a:latin typeface="Arial Rounded MT Bold" pitchFamily="34" charset="0"/>
              </a:rPr>
              <a:t>Future Shop Grant</a:t>
            </a:r>
          </a:p>
          <a:p>
            <a:pPr marL="285750" indent="-285750">
              <a:buFont typeface="Arial" pitchFamily="34" charset="0"/>
              <a:buChar char="•"/>
            </a:pPr>
            <a:r>
              <a:rPr lang="en-US" sz="1600" dirty="0" err="1" smtClean="0">
                <a:latin typeface="Arial Rounded MT Bold" pitchFamily="34" charset="0"/>
              </a:rPr>
              <a:t>CafCash</a:t>
            </a:r>
            <a:r>
              <a:rPr lang="en-US" sz="1600" dirty="0" smtClean="0">
                <a:latin typeface="Arial Rounded MT Bold" pitchFamily="34" charset="0"/>
              </a:rPr>
              <a:t> – Compass Group Canada</a:t>
            </a:r>
          </a:p>
          <a:p>
            <a:pPr marL="285750" indent="-285750">
              <a:buFont typeface="Arial" pitchFamily="34" charset="0"/>
              <a:buChar char="•"/>
            </a:pPr>
            <a:r>
              <a:rPr lang="en-US" sz="1600" dirty="0" smtClean="0">
                <a:latin typeface="Arial Rounded MT Bold" pitchFamily="34" charset="0"/>
              </a:rPr>
              <a:t>Afterschool Art Program – Beaverbrook Art Gallery</a:t>
            </a:r>
          </a:p>
          <a:p>
            <a:pPr marL="285750" indent="-285750">
              <a:buFont typeface="Arial" pitchFamily="34" charset="0"/>
              <a:buChar char="•"/>
            </a:pPr>
            <a:r>
              <a:rPr lang="en-US" sz="1600" dirty="0" smtClean="0">
                <a:latin typeface="Arial Rounded MT Bold" pitchFamily="34" charset="0"/>
              </a:rPr>
              <a:t>Stanley Elementary School &amp; </a:t>
            </a:r>
            <a:r>
              <a:rPr lang="en-US" sz="1600" dirty="0" err="1" smtClean="0">
                <a:latin typeface="Arial Rounded MT Bold" pitchFamily="34" charset="0"/>
              </a:rPr>
              <a:t>Walmart</a:t>
            </a:r>
            <a:r>
              <a:rPr lang="en-US" sz="1600" dirty="0" smtClean="0">
                <a:latin typeface="Arial Rounded MT Bold" pitchFamily="34" charset="0"/>
              </a:rPr>
              <a:t> Partnership</a:t>
            </a:r>
          </a:p>
          <a:p>
            <a:pPr marL="285750" indent="-285750">
              <a:buFont typeface="Arial" pitchFamily="34" charset="0"/>
              <a:buChar char="•"/>
            </a:pPr>
            <a:r>
              <a:rPr lang="en-US" sz="1600" dirty="0" err="1" smtClean="0">
                <a:latin typeface="Arial Rounded MT Bold" pitchFamily="34" charset="0"/>
              </a:rPr>
              <a:t>Hachmatak</a:t>
            </a:r>
            <a:r>
              <a:rPr lang="en-US" sz="1600" dirty="0" smtClean="0">
                <a:latin typeface="Arial Rounded MT Bold" pitchFamily="34" charset="0"/>
              </a:rPr>
              <a:t> Club for Grade 4 &amp; 5 – SES and Stanley Community Library</a:t>
            </a:r>
          </a:p>
          <a:p>
            <a:pPr marL="285750" indent="-285750">
              <a:buFont typeface="Arial" pitchFamily="34" charset="0"/>
              <a:buChar char="•"/>
            </a:pPr>
            <a:r>
              <a:rPr lang="en-US" sz="1600" dirty="0" smtClean="0">
                <a:latin typeface="Arial Rounded MT Bold" pitchFamily="34" charset="0"/>
              </a:rPr>
              <a:t>Christmas Tree Lighting – Village of Stanley</a:t>
            </a:r>
          </a:p>
          <a:p>
            <a:pPr marL="285750" indent="-285750">
              <a:buFont typeface="Arial" pitchFamily="34" charset="0"/>
              <a:buChar char="•"/>
            </a:pPr>
            <a:r>
              <a:rPr lang="en-US" sz="1600" dirty="0" smtClean="0">
                <a:latin typeface="Arial Rounded MT Bold" pitchFamily="34" charset="0"/>
              </a:rPr>
              <a:t>History of logging and sawmills in Stanley – Grade 4</a:t>
            </a:r>
          </a:p>
          <a:p>
            <a:pPr marL="285750" indent="-285750">
              <a:buFont typeface="Arial" pitchFamily="34" charset="0"/>
              <a:buChar char="•"/>
            </a:pPr>
            <a:r>
              <a:rPr lang="en-US" sz="1600" dirty="0" smtClean="0">
                <a:latin typeface="Arial Rounded MT Bold" pitchFamily="34" charset="0"/>
              </a:rPr>
              <a:t>Germ Detectives by Lysol – Kindergarten</a:t>
            </a:r>
          </a:p>
          <a:p>
            <a:pPr marL="285750" indent="-285750">
              <a:buFont typeface="Arial" pitchFamily="34" charset="0"/>
              <a:buChar char="•"/>
            </a:pPr>
            <a:r>
              <a:rPr lang="en-US" sz="1600" dirty="0" smtClean="0">
                <a:latin typeface="Arial Rounded MT Bold" pitchFamily="34" charset="0"/>
              </a:rPr>
              <a:t>SES Choir receives award for first place in their category at the Music Festival Finale</a:t>
            </a:r>
          </a:p>
          <a:p>
            <a:pPr marL="285750" indent="-285750">
              <a:buFont typeface="Arial" pitchFamily="34" charset="0"/>
              <a:buChar char="•"/>
            </a:pPr>
            <a:r>
              <a:rPr lang="en-US" sz="1600" dirty="0" err="1" smtClean="0">
                <a:latin typeface="Arial Rounded MT Bold" pitchFamily="34" charset="0"/>
              </a:rPr>
              <a:t>Hackmatack</a:t>
            </a:r>
            <a:r>
              <a:rPr lang="en-US" sz="1600" dirty="0" smtClean="0">
                <a:latin typeface="Arial Rounded MT Bold" pitchFamily="34" charset="0"/>
              </a:rPr>
              <a:t> author, Dan Bar-el, visits SES grade 4- to discuss his book “one Spooky Night”. </a:t>
            </a:r>
          </a:p>
          <a:p>
            <a:pPr marL="285750" indent="-285750">
              <a:buFont typeface="Arial" pitchFamily="34" charset="0"/>
              <a:buChar char="•"/>
            </a:pPr>
            <a:r>
              <a:rPr lang="en-US" sz="1600" dirty="0" smtClean="0">
                <a:latin typeface="Arial Rounded MT Bold" pitchFamily="34" charset="0"/>
              </a:rPr>
              <a:t>Choir for grades 3-5</a:t>
            </a:r>
          </a:p>
          <a:p>
            <a:pPr marL="285750" indent="-285750">
              <a:buFont typeface="Arial" pitchFamily="34" charset="0"/>
              <a:buChar char="•"/>
            </a:pPr>
            <a:r>
              <a:rPr lang="en-US" sz="1600" dirty="0" smtClean="0">
                <a:latin typeface="Arial Rounded MT Bold" pitchFamily="34" charset="0"/>
              </a:rPr>
              <a:t>Drama Club</a:t>
            </a:r>
          </a:p>
          <a:p>
            <a:pPr marL="285750" indent="-285750">
              <a:buFont typeface="Arial" pitchFamily="34" charset="0"/>
              <a:buChar char="•"/>
            </a:pPr>
            <a:r>
              <a:rPr lang="en-US" sz="1600" dirty="0" smtClean="0">
                <a:latin typeface="Arial Rounded MT Bold" pitchFamily="34" charset="0"/>
              </a:rPr>
              <a:t>SES Drama Club – Musical Presentation</a:t>
            </a:r>
          </a:p>
          <a:p>
            <a:pPr marL="285750" indent="-285750">
              <a:buFont typeface="Arial" pitchFamily="34" charset="0"/>
              <a:buChar char="•"/>
            </a:pPr>
            <a:r>
              <a:rPr lang="en-US" sz="1600" dirty="0" smtClean="0">
                <a:latin typeface="Arial Rounded MT Bold" pitchFamily="34" charset="0"/>
              </a:rPr>
              <a:t>SES Yearly Talent Show (K-5)</a:t>
            </a:r>
          </a:p>
          <a:p>
            <a:pPr marL="285750" indent="-285750">
              <a:buFont typeface="Arial" pitchFamily="34" charset="0"/>
              <a:buChar char="•"/>
            </a:pPr>
            <a:r>
              <a:rPr lang="en-US" sz="1600" dirty="0" smtClean="0">
                <a:latin typeface="Arial Rounded MT Bold" pitchFamily="34" charset="0"/>
              </a:rPr>
              <a:t>Winter Carnival</a:t>
            </a:r>
          </a:p>
          <a:p>
            <a:pPr marL="285750" indent="-285750">
              <a:buFont typeface="Arial" pitchFamily="34" charset="0"/>
              <a:buChar char="•"/>
            </a:pPr>
            <a:r>
              <a:rPr lang="en-US" sz="1600" dirty="0" smtClean="0">
                <a:latin typeface="Arial Rounded MT Bold" pitchFamily="34" charset="0"/>
              </a:rPr>
              <a:t>Heritage Fair</a:t>
            </a:r>
          </a:p>
        </p:txBody>
      </p:sp>
    </p:spTree>
    <p:extLst>
      <p:ext uri="{BB962C8B-B14F-4D97-AF65-F5344CB8AC3E}">
        <p14:creationId xmlns:p14="http://schemas.microsoft.com/office/powerpoint/2010/main" val="29464934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0" y="0"/>
            <a:ext cx="9144000" cy="723014"/>
          </a:xfrm>
          <a:prstGeom prst="rect">
            <a:avLst/>
          </a:prstGeom>
          <a:solidFill>
            <a:schemeClr val="accent2">
              <a:lumMod val="20000"/>
              <a:lumOff val="80000"/>
            </a:schemeClr>
          </a:solidFill>
        </p:spPr>
        <p:txBody>
          <a:bodyPr vert="horz" lIns="91440" tIns="45720" rIns="91440" bIns="45720" rtlCol="0" anchor="b" anchorCtr="0">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Education Programs and Services</a:t>
            </a:r>
            <a:endParaRPr lang="en-US" sz="1800" b="1" dirty="0">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48</a:t>
            </a:fld>
            <a:endParaRPr lang="en-US" sz="1400" dirty="0"/>
          </a:p>
        </p:txBody>
      </p:sp>
      <p:sp>
        <p:nvSpPr>
          <p:cNvPr id="6" name="TextBox 5"/>
          <p:cNvSpPr txBox="1"/>
          <p:nvPr/>
        </p:nvSpPr>
        <p:spPr>
          <a:xfrm>
            <a:off x="1637414" y="744280"/>
            <a:ext cx="5993820" cy="584775"/>
          </a:xfrm>
          <a:prstGeom prst="rect">
            <a:avLst/>
          </a:prstGeom>
          <a:noFill/>
        </p:spPr>
        <p:txBody>
          <a:bodyPr wrap="none" rtlCol="0">
            <a:spAutoFit/>
          </a:bodyPr>
          <a:lstStyle/>
          <a:p>
            <a:r>
              <a:rPr lang="en-US" sz="3200" dirty="0" smtClean="0">
                <a:latin typeface="Arial Rounded MT Bold" pitchFamily="34" charset="0"/>
              </a:rPr>
              <a:t>Special Events and Initiatives</a:t>
            </a:r>
            <a:endParaRPr lang="en-US" sz="3200" dirty="0">
              <a:latin typeface="Arial Rounded MT Bold" pitchFamily="34" charset="0"/>
            </a:endParaRPr>
          </a:p>
        </p:txBody>
      </p:sp>
      <p:sp>
        <p:nvSpPr>
          <p:cNvPr id="7" name="TextBox 6"/>
          <p:cNvSpPr txBox="1"/>
          <p:nvPr/>
        </p:nvSpPr>
        <p:spPr>
          <a:xfrm>
            <a:off x="467833" y="1619933"/>
            <a:ext cx="8314660" cy="4770537"/>
          </a:xfrm>
          <a:prstGeom prst="rect">
            <a:avLst/>
          </a:prstGeom>
          <a:noFill/>
        </p:spPr>
        <p:txBody>
          <a:bodyPr wrap="square" rtlCol="0">
            <a:spAutoFit/>
          </a:bodyPr>
          <a:lstStyle/>
          <a:p>
            <a:r>
              <a:rPr lang="en-US" sz="1600" u="sng" dirty="0" smtClean="0">
                <a:latin typeface="Arial Rounded MT Bold" pitchFamily="34" charset="0"/>
              </a:rPr>
              <a:t>Stanley High School</a:t>
            </a:r>
          </a:p>
          <a:p>
            <a:endParaRPr lang="en-US" sz="1600" u="sng" dirty="0" smtClean="0">
              <a:latin typeface="Arial Rounded MT Bold" pitchFamily="34" charset="0"/>
            </a:endParaRPr>
          </a:p>
          <a:p>
            <a:pPr marL="285750" indent="-285750">
              <a:buFont typeface="Arial" pitchFamily="34" charset="0"/>
              <a:buChar char="•"/>
            </a:pPr>
            <a:r>
              <a:rPr lang="en-US" sz="1600" dirty="0" smtClean="0">
                <a:latin typeface="Arial Rounded MT Bold" pitchFamily="34" charset="0"/>
              </a:rPr>
              <a:t>Youth Engagement Activities</a:t>
            </a:r>
          </a:p>
          <a:p>
            <a:pPr marL="285750" indent="-285750">
              <a:buFont typeface="Arial" pitchFamily="34" charset="0"/>
              <a:buChar char="•"/>
            </a:pPr>
            <a:r>
              <a:rPr lang="en-US" sz="1600" dirty="0" smtClean="0">
                <a:latin typeface="Arial Rounded MT Bold" pitchFamily="34" charset="0"/>
              </a:rPr>
              <a:t>Community Garden Project</a:t>
            </a:r>
          </a:p>
          <a:p>
            <a:pPr marL="285750" indent="-285750">
              <a:buFont typeface="Arial" pitchFamily="34" charset="0"/>
              <a:buChar char="•"/>
            </a:pPr>
            <a:r>
              <a:rPr lang="en-US" sz="1600" dirty="0" smtClean="0">
                <a:latin typeface="Arial Rounded MT Bold" pitchFamily="34" charset="0"/>
              </a:rPr>
              <a:t>Stanley Auto Club Community Car Show</a:t>
            </a:r>
          </a:p>
          <a:p>
            <a:pPr marL="285750" indent="-285750">
              <a:buFont typeface="Arial" pitchFamily="34" charset="0"/>
              <a:buChar char="•"/>
            </a:pPr>
            <a:r>
              <a:rPr lang="en-US" sz="1600" dirty="0" smtClean="0">
                <a:latin typeface="Arial Rounded MT Bold" pitchFamily="34" charset="0"/>
              </a:rPr>
              <a:t>School and Community Food Bank Drive</a:t>
            </a:r>
          </a:p>
          <a:p>
            <a:pPr marL="285750" indent="-285750">
              <a:buFont typeface="Arial" pitchFamily="34" charset="0"/>
              <a:buChar char="•"/>
            </a:pPr>
            <a:r>
              <a:rPr lang="en-US" sz="1600" dirty="0" smtClean="0">
                <a:latin typeface="Arial Rounded MT Bold" pitchFamily="34" charset="0"/>
              </a:rPr>
              <a:t>SHS Production of Beauty and the Beast (Villa Performance)</a:t>
            </a:r>
          </a:p>
          <a:p>
            <a:pPr marL="285750" indent="-285750">
              <a:buFont typeface="Arial" pitchFamily="34" charset="0"/>
              <a:buChar char="•"/>
            </a:pPr>
            <a:r>
              <a:rPr lang="en-US" sz="1600" dirty="0" smtClean="0">
                <a:latin typeface="Arial Rounded MT Bold" pitchFamily="34" charset="0"/>
              </a:rPr>
              <a:t>Ride for Toys</a:t>
            </a:r>
          </a:p>
          <a:p>
            <a:pPr marL="285750" indent="-285750">
              <a:buFont typeface="Arial" pitchFamily="34" charset="0"/>
              <a:buChar char="•"/>
            </a:pPr>
            <a:r>
              <a:rPr lang="en-US" sz="1600" dirty="0" smtClean="0">
                <a:latin typeface="Arial Rounded MT Bold" pitchFamily="34" charset="0"/>
              </a:rPr>
              <a:t>Daily Breakfast Program for All Students</a:t>
            </a:r>
          </a:p>
          <a:p>
            <a:pPr marL="285750" indent="-285750">
              <a:buFont typeface="Arial" pitchFamily="34" charset="0"/>
              <a:buChar char="•"/>
            </a:pPr>
            <a:r>
              <a:rPr lang="en-US" sz="1600" dirty="0" smtClean="0">
                <a:latin typeface="Arial Rounded MT Bold" pitchFamily="34" charset="0"/>
              </a:rPr>
              <a:t>Chef’s Program for Middle Level Students</a:t>
            </a:r>
          </a:p>
          <a:p>
            <a:pPr marL="285750" indent="-285750">
              <a:buFont typeface="Arial" pitchFamily="34" charset="0"/>
              <a:buChar char="•"/>
            </a:pPr>
            <a:r>
              <a:rPr lang="en-US" sz="1600" dirty="0" smtClean="0">
                <a:latin typeface="Arial Rounded MT Bold" pitchFamily="34" charset="0"/>
              </a:rPr>
              <a:t>We Scare Hunger Food Drive</a:t>
            </a:r>
          </a:p>
          <a:p>
            <a:pPr marL="285750" indent="-285750">
              <a:buFont typeface="Arial" pitchFamily="34" charset="0"/>
              <a:buChar char="•"/>
            </a:pPr>
            <a:r>
              <a:rPr lang="en-US" sz="1600" dirty="0" smtClean="0">
                <a:latin typeface="Arial Rounded MT Bold" pitchFamily="34" charset="0"/>
              </a:rPr>
              <a:t>Invention Convention – PIF Presentation</a:t>
            </a:r>
          </a:p>
          <a:p>
            <a:pPr marL="285750" indent="-285750">
              <a:buFont typeface="Arial" pitchFamily="34" charset="0"/>
              <a:buChar char="•"/>
            </a:pPr>
            <a:r>
              <a:rPr lang="en-US" sz="1600" dirty="0" smtClean="0">
                <a:latin typeface="Arial Rounded MT Bold" pitchFamily="34" charset="0"/>
              </a:rPr>
              <a:t>SHS Middle School Spelling Bee</a:t>
            </a:r>
          </a:p>
          <a:p>
            <a:pPr marL="285750" indent="-285750">
              <a:buFont typeface="Arial" pitchFamily="34" charset="0"/>
              <a:buChar char="•"/>
            </a:pPr>
            <a:r>
              <a:rPr lang="en-US" sz="1600" dirty="0" smtClean="0">
                <a:latin typeface="Arial Rounded MT Bold" pitchFamily="34" charset="0"/>
              </a:rPr>
              <a:t>STEM Expo</a:t>
            </a:r>
          </a:p>
          <a:p>
            <a:pPr marL="285750" indent="-285750">
              <a:buFont typeface="Arial" pitchFamily="34" charset="0"/>
              <a:buChar char="•"/>
            </a:pPr>
            <a:r>
              <a:rPr lang="en-US" sz="1600" dirty="0" smtClean="0">
                <a:latin typeface="Arial Rounded MT Bold" pitchFamily="34" charset="0"/>
              </a:rPr>
              <a:t>MADD Canada</a:t>
            </a:r>
          </a:p>
          <a:p>
            <a:pPr marL="285750" indent="-285750">
              <a:buFont typeface="Arial" pitchFamily="34" charset="0"/>
              <a:buChar char="•"/>
            </a:pPr>
            <a:r>
              <a:rPr lang="en-US" sz="1600" dirty="0" smtClean="0">
                <a:latin typeface="Arial Rounded MT Bold" pitchFamily="34" charset="0"/>
              </a:rPr>
              <a:t>Pottery for Middle School Students – Baden Creek Pottery</a:t>
            </a:r>
          </a:p>
          <a:p>
            <a:pPr marL="285750" indent="-285750">
              <a:buFont typeface="Arial" pitchFamily="34" charset="0"/>
              <a:buChar char="•"/>
            </a:pPr>
            <a:r>
              <a:rPr lang="en-US" sz="1600" dirty="0" err="1" smtClean="0">
                <a:latin typeface="Arial Rounded MT Bold" pitchFamily="34" charset="0"/>
              </a:rPr>
              <a:t>Envirothon</a:t>
            </a:r>
            <a:r>
              <a:rPr lang="en-US" sz="1600" dirty="0" smtClean="0">
                <a:latin typeface="Arial Rounded MT Bold" pitchFamily="34" charset="0"/>
              </a:rPr>
              <a:t> NB</a:t>
            </a:r>
          </a:p>
          <a:p>
            <a:pPr marL="285750" indent="-285750">
              <a:buFont typeface="Arial" pitchFamily="34" charset="0"/>
              <a:buChar char="•"/>
            </a:pPr>
            <a:r>
              <a:rPr lang="en-US" sz="1600" dirty="0" smtClean="0">
                <a:latin typeface="Arial Rounded MT Bold" pitchFamily="34" charset="0"/>
              </a:rPr>
              <a:t>Auto Club Races</a:t>
            </a:r>
          </a:p>
          <a:p>
            <a:pPr marL="285750" indent="-285750">
              <a:buFont typeface="Arial" pitchFamily="34" charset="0"/>
              <a:buChar char="•"/>
            </a:pPr>
            <a:endParaRPr lang="en-US" sz="1600" dirty="0" smtClean="0">
              <a:latin typeface="Arial Rounded MT Bold" pitchFamily="34" charset="0"/>
            </a:endParaRPr>
          </a:p>
        </p:txBody>
      </p:sp>
    </p:spTree>
    <p:extLst>
      <p:ext uri="{BB962C8B-B14F-4D97-AF65-F5344CB8AC3E}">
        <p14:creationId xmlns:p14="http://schemas.microsoft.com/office/powerpoint/2010/main" val="1729934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20395"/>
            <a:ext cx="8042276" cy="1336956"/>
          </a:xfrm>
        </p:spPr>
        <p:txBody>
          <a:bodyPr/>
          <a:lstStyle/>
          <a:p>
            <a:r>
              <a:rPr lang="en-US" sz="4400" b="1" dirty="0" smtClean="0">
                <a:latin typeface="Arial Rounded MT Bold" pitchFamily="34" charset="0"/>
              </a:rPr>
              <a:t>Provincial Assessment Data</a:t>
            </a:r>
            <a:endParaRPr lang="en-US" sz="4400" b="1" dirty="0">
              <a:latin typeface="Arial Rounded MT Bold" pitchFamily="34" charset="0"/>
            </a:endParaRPr>
          </a:p>
        </p:txBody>
      </p:sp>
      <p:pic>
        <p:nvPicPr>
          <p:cNvPr id="5" name="Picture 4"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7F5CE407-6216-4202-80E4-A30DC2F709B2}" type="slidenum">
              <a:rPr lang="en-US" sz="1400" smtClean="0"/>
              <a:pPr/>
              <a:t>49</a:t>
            </a:fld>
            <a:endParaRPr lang="en-US" sz="1400" dirty="0"/>
          </a:p>
        </p:txBody>
      </p:sp>
    </p:spTree>
    <p:extLst>
      <p:ext uri="{BB962C8B-B14F-4D97-AF65-F5344CB8AC3E}">
        <p14:creationId xmlns:p14="http://schemas.microsoft.com/office/powerpoint/2010/main" val="3015236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1233376" y="2686848"/>
            <a:ext cx="6134986" cy="800219"/>
          </a:xfrm>
          <a:prstGeom prst="rect">
            <a:avLst/>
          </a:prstGeom>
          <a:no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z="1400" smtClean="0"/>
              <a:pPr/>
              <a:t>5</a:t>
            </a:fld>
            <a:endParaRPr lang="en-US" sz="1400" dirty="0"/>
          </a:p>
        </p:txBody>
      </p:sp>
      <p:pic>
        <p:nvPicPr>
          <p:cNvPr id="6" name="Picture 5"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80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50</a:t>
            </a:fld>
            <a:endParaRPr lang="en-US" sz="1400" dirty="0"/>
          </a:p>
        </p:txBody>
      </p:sp>
      <p:sp>
        <p:nvSpPr>
          <p:cNvPr id="6" name="Title 1"/>
          <p:cNvSpPr>
            <a:spLocks noGrp="1"/>
          </p:cNvSpPr>
          <p:nvPr>
            <p:ph type="title"/>
          </p:nvPr>
        </p:nvSpPr>
        <p:spPr>
          <a:xfrm>
            <a:off x="0" y="646332"/>
            <a:ext cx="7993117" cy="1273064"/>
          </a:xfrm>
        </p:spPr>
        <p:txBody>
          <a:bodyPr>
            <a:noAutofit/>
          </a:bodyPr>
          <a:lstStyle/>
          <a:p>
            <a:r>
              <a:rPr lang="en-US" sz="3200" dirty="0" smtClean="0">
                <a:solidFill>
                  <a:schemeClr val="tx1"/>
                </a:solidFill>
                <a:latin typeface="Arial Rounded MT Bold" pitchFamily="34" charset="0"/>
              </a:rPr>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 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Elementary</a:t>
            </a:r>
            <a:endParaRPr lang="en-US" sz="3200" dirty="0">
              <a:solidFill>
                <a:schemeClr val="tx1"/>
              </a:solidFill>
              <a:latin typeface="Arial Rounded MT Bold" pitchFamily="34" charset="0"/>
            </a:endParaRPr>
          </a:p>
        </p:txBody>
      </p:sp>
      <p:sp>
        <p:nvSpPr>
          <p:cNvPr id="7" name="Content Placeholder 3"/>
          <p:cNvSpPr>
            <a:spLocks noGrp="1"/>
          </p:cNvSpPr>
          <p:nvPr>
            <p:ph idx="1"/>
          </p:nvPr>
        </p:nvSpPr>
        <p:spPr>
          <a:xfrm>
            <a:off x="990600" y="2108637"/>
            <a:ext cx="2885090" cy="638503"/>
          </a:xfrm>
        </p:spPr>
        <p:txBody>
          <a:bodyPr/>
          <a:lstStyle/>
          <a:p>
            <a:pPr marL="0" indent="0">
              <a:buNone/>
            </a:pPr>
            <a:r>
              <a:rPr lang="en-US" sz="2400" dirty="0" smtClean="0">
                <a:solidFill>
                  <a:schemeClr val="tx1"/>
                </a:solidFill>
                <a:latin typeface="Arial Rounded MT Bold" pitchFamily="34" charset="0"/>
              </a:rPr>
              <a:t>Grade 2 Reading </a:t>
            </a:r>
          </a:p>
          <a:p>
            <a:pPr marL="0" indent="0">
              <a:buNone/>
            </a:pPr>
            <a:endParaRPr lang="en-US" sz="2400" dirty="0">
              <a:solidFill>
                <a:schemeClr val="tx1"/>
              </a:solidFill>
              <a:latin typeface="Arial Rounded MT Bold" pitchFamily="34" charset="0"/>
            </a:endParaRPr>
          </a:p>
          <a:p>
            <a:pPr marL="0" indent="0">
              <a:buNone/>
            </a:pPr>
            <a:endParaRPr lang="en-US" dirty="0">
              <a:solidFill>
                <a:schemeClr val="tx1"/>
              </a:solidFill>
              <a:latin typeface="Arial Rounded MT Bold"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06399978"/>
              </p:ext>
            </p:extLst>
          </p:nvPr>
        </p:nvGraphicFramePr>
        <p:xfrm>
          <a:off x="990600" y="2861908"/>
          <a:ext cx="6629400" cy="3413760"/>
        </p:xfrm>
        <a:graphic>
          <a:graphicData uri="http://schemas.openxmlformats.org/drawingml/2006/table">
            <a:tbl>
              <a:tblPr firstRow="1" bandRow="1">
                <a:tableStyleId>{5C22544A-7EE6-4342-B048-85BDC9FD1C3A}</a:tableStyleId>
              </a:tblPr>
              <a:tblGrid>
                <a:gridCol w="1657350"/>
                <a:gridCol w="1657350"/>
                <a:gridCol w="1657350"/>
                <a:gridCol w="1657350"/>
              </a:tblGrid>
              <a:tr h="533400">
                <a:tc>
                  <a:txBody>
                    <a:bodyPr/>
                    <a:lstStyle/>
                    <a:p>
                      <a:pPr algn="ctr"/>
                      <a:r>
                        <a:rPr lang="en-US" dirty="0" smtClean="0"/>
                        <a:t>Year</a:t>
                      </a:r>
                      <a:endParaRPr lang="en-US" dirty="0"/>
                    </a:p>
                  </a:txBody>
                  <a:tcPr/>
                </a:tc>
                <a:tc>
                  <a:txBody>
                    <a:bodyPr/>
                    <a:lstStyle/>
                    <a:p>
                      <a:pPr algn="ctr"/>
                      <a:r>
                        <a:rPr lang="en-US" dirty="0" smtClean="0"/>
                        <a:t>Stanley Elementary</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533400">
                <a:tc>
                  <a:txBody>
                    <a:bodyPr/>
                    <a:lstStyle/>
                    <a:p>
                      <a:pPr algn="ctr"/>
                      <a:r>
                        <a:rPr lang="en-US" dirty="0" smtClean="0"/>
                        <a:t>2009-10</a:t>
                      </a:r>
                      <a:endParaRPr lang="en-US" dirty="0"/>
                    </a:p>
                  </a:txBody>
                  <a:tcPr/>
                </a:tc>
                <a:tc>
                  <a:txBody>
                    <a:bodyPr/>
                    <a:lstStyle/>
                    <a:p>
                      <a:pPr algn="ctr"/>
                      <a:r>
                        <a:rPr lang="en-US" dirty="0" smtClean="0"/>
                        <a:t>77.8%</a:t>
                      </a:r>
                    </a:p>
                    <a:p>
                      <a:pPr algn="ctr"/>
                      <a:endParaRPr lang="en-US" dirty="0"/>
                    </a:p>
                  </a:txBody>
                  <a:tcPr/>
                </a:tc>
                <a:tc>
                  <a:txBody>
                    <a:bodyPr/>
                    <a:lstStyle/>
                    <a:p>
                      <a:pPr algn="ctr"/>
                      <a:r>
                        <a:rPr lang="en-US" dirty="0" smtClean="0"/>
                        <a:t>87.4%</a:t>
                      </a:r>
                      <a:endParaRPr lang="en-US" dirty="0"/>
                    </a:p>
                  </a:txBody>
                  <a:tcPr/>
                </a:tc>
                <a:tc>
                  <a:txBody>
                    <a:bodyPr/>
                    <a:lstStyle/>
                    <a:p>
                      <a:pPr algn="ctr"/>
                      <a:r>
                        <a:rPr lang="en-US" dirty="0" smtClean="0"/>
                        <a:t>83.6%</a:t>
                      </a:r>
                      <a:endParaRPr lang="en-US" dirty="0"/>
                    </a:p>
                  </a:txBody>
                  <a:tcPr/>
                </a:tc>
              </a:tr>
              <a:tr h="533400">
                <a:tc>
                  <a:txBody>
                    <a:bodyPr/>
                    <a:lstStyle/>
                    <a:p>
                      <a:pPr algn="ctr"/>
                      <a:r>
                        <a:rPr lang="en-US" dirty="0" smtClean="0"/>
                        <a:t>2010-11</a:t>
                      </a:r>
                      <a:endParaRPr lang="en-US" dirty="0"/>
                    </a:p>
                  </a:txBody>
                  <a:tcPr/>
                </a:tc>
                <a:tc>
                  <a:txBody>
                    <a:bodyPr/>
                    <a:lstStyle/>
                    <a:p>
                      <a:pPr algn="ctr"/>
                      <a:r>
                        <a:rPr lang="en-US" dirty="0" smtClean="0"/>
                        <a:t>77.8%</a:t>
                      </a:r>
                      <a:endParaRPr lang="en-US" dirty="0"/>
                    </a:p>
                  </a:txBody>
                  <a:tcPr/>
                </a:tc>
                <a:tc>
                  <a:txBody>
                    <a:bodyPr/>
                    <a:lstStyle/>
                    <a:p>
                      <a:pPr algn="ctr"/>
                      <a:r>
                        <a:rPr lang="en-US" dirty="0" smtClean="0"/>
                        <a:t>82.6%</a:t>
                      </a:r>
                      <a:endParaRPr lang="en-US" dirty="0"/>
                    </a:p>
                  </a:txBody>
                  <a:tcPr/>
                </a:tc>
                <a:tc>
                  <a:txBody>
                    <a:bodyPr/>
                    <a:lstStyle/>
                    <a:p>
                      <a:pPr algn="ctr"/>
                      <a:r>
                        <a:rPr lang="en-US" dirty="0" smtClean="0"/>
                        <a:t>80.3%</a:t>
                      </a:r>
                      <a:endParaRPr lang="en-US" dirty="0"/>
                    </a:p>
                  </a:txBody>
                  <a:tcPr/>
                </a:tc>
              </a:tr>
              <a:tr h="533400">
                <a:tc>
                  <a:txBody>
                    <a:bodyPr/>
                    <a:lstStyle/>
                    <a:p>
                      <a:pPr algn="ctr"/>
                      <a:r>
                        <a:rPr lang="en-US" dirty="0" smtClean="0"/>
                        <a:t>2011-12</a:t>
                      </a:r>
                      <a:endParaRPr lang="en-US" dirty="0"/>
                    </a:p>
                  </a:txBody>
                  <a:tcPr/>
                </a:tc>
                <a:tc>
                  <a:txBody>
                    <a:bodyPr/>
                    <a:lstStyle/>
                    <a:p>
                      <a:pPr algn="ctr"/>
                      <a:r>
                        <a:rPr lang="en-US" dirty="0" smtClean="0"/>
                        <a:t>90.5%</a:t>
                      </a:r>
                      <a:endParaRPr lang="en-US" dirty="0"/>
                    </a:p>
                  </a:txBody>
                  <a:tcPr/>
                </a:tc>
                <a:tc>
                  <a:txBody>
                    <a:bodyPr/>
                    <a:lstStyle/>
                    <a:p>
                      <a:pPr algn="ctr"/>
                      <a:r>
                        <a:rPr lang="en-US" dirty="0" smtClean="0"/>
                        <a:t>78.0%</a:t>
                      </a:r>
                      <a:endParaRPr lang="en-US" dirty="0"/>
                    </a:p>
                  </a:txBody>
                  <a:tcPr/>
                </a:tc>
                <a:tc>
                  <a:txBody>
                    <a:bodyPr/>
                    <a:lstStyle/>
                    <a:p>
                      <a:pPr algn="ctr"/>
                      <a:r>
                        <a:rPr lang="en-US" dirty="0" smtClean="0"/>
                        <a:t>79.1%</a:t>
                      </a:r>
                      <a:endParaRPr lang="en-US" dirty="0"/>
                    </a:p>
                  </a:txBody>
                  <a:tcPr/>
                </a:tc>
              </a:tr>
              <a:tr h="533400">
                <a:tc>
                  <a:txBody>
                    <a:bodyPr/>
                    <a:lstStyle/>
                    <a:p>
                      <a:pPr algn="ctr"/>
                      <a:r>
                        <a:rPr lang="en-US" dirty="0" smtClean="0"/>
                        <a:t>2012-13</a:t>
                      </a:r>
                      <a:endParaRPr lang="en-US" dirty="0"/>
                    </a:p>
                  </a:txBody>
                  <a:tcPr/>
                </a:tc>
                <a:tc>
                  <a:txBody>
                    <a:bodyPr/>
                    <a:lstStyle/>
                    <a:p>
                      <a:pPr algn="ctr"/>
                      <a:r>
                        <a:rPr lang="en-US" dirty="0" smtClean="0"/>
                        <a:t>69.2%</a:t>
                      </a:r>
                      <a:endParaRPr lang="en-US" dirty="0"/>
                    </a:p>
                  </a:txBody>
                  <a:tcPr/>
                </a:tc>
                <a:tc>
                  <a:txBody>
                    <a:bodyPr/>
                    <a:lstStyle/>
                    <a:p>
                      <a:pPr algn="ctr"/>
                      <a:r>
                        <a:rPr lang="en-US" dirty="0" smtClean="0"/>
                        <a:t>80.3%</a:t>
                      </a:r>
                      <a:endParaRPr lang="en-US" dirty="0"/>
                    </a:p>
                  </a:txBody>
                  <a:tcPr/>
                </a:tc>
                <a:tc>
                  <a:txBody>
                    <a:bodyPr/>
                    <a:lstStyle/>
                    <a:p>
                      <a:pPr algn="ctr"/>
                      <a:r>
                        <a:rPr lang="en-US" dirty="0" smtClean="0"/>
                        <a:t>79.5%</a:t>
                      </a:r>
                      <a:endParaRPr lang="en-US" dirty="0"/>
                    </a:p>
                  </a:txBody>
                  <a:tcPr/>
                </a:tc>
              </a:tr>
              <a:tr h="533400">
                <a:tc>
                  <a:txBody>
                    <a:bodyPr/>
                    <a:lstStyle/>
                    <a:p>
                      <a:pPr algn="ctr"/>
                      <a:r>
                        <a:rPr lang="en-US" dirty="0" smtClean="0"/>
                        <a:t>2013-14</a:t>
                      </a:r>
                      <a:endParaRPr lang="en-US" dirty="0"/>
                    </a:p>
                  </a:txBody>
                  <a:tcPr/>
                </a:tc>
                <a:tc>
                  <a:txBody>
                    <a:bodyPr/>
                    <a:lstStyle/>
                    <a:p>
                      <a:pPr algn="ctr"/>
                      <a:r>
                        <a:rPr lang="en-US" dirty="0" smtClean="0"/>
                        <a:t>85.7%</a:t>
                      </a:r>
                      <a:endParaRPr lang="en-US" dirty="0"/>
                    </a:p>
                  </a:txBody>
                  <a:tcPr/>
                </a:tc>
                <a:tc>
                  <a:txBody>
                    <a:bodyPr/>
                    <a:lstStyle/>
                    <a:p>
                      <a:pPr algn="ctr"/>
                      <a:r>
                        <a:rPr lang="en-US" dirty="0" smtClean="0"/>
                        <a:t>76.8%</a:t>
                      </a:r>
                      <a:endParaRPr lang="en-US" dirty="0"/>
                    </a:p>
                  </a:txBody>
                  <a:tcPr/>
                </a:tc>
                <a:tc>
                  <a:txBody>
                    <a:bodyPr/>
                    <a:lstStyle/>
                    <a:p>
                      <a:pPr algn="ctr"/>
                      <a:r>
                        <a:rPr lang="en-US" dirty="0" smtClean="0"/>
                        <a:t>77.5%</a:t>
                      </a:r>
                      <a:endParaRPr lang="en-US" dirty="0"/>
                    </a:p>
                  </a:txBody>
                  <a:tcPr/>
                </a:tc>
              </a:tr>
            </a:tbl>
          </a:graphicData>
        </a:graphic>
      </p:graphicFrame>
      <p:sp>
        <p:nvSpPr>
          <p:cNvPr id="9" name="TextBox 8"/>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Tree>
    <p:extLst>
      <p:ext uri="{BB962C8B-B14F-4D97-AF65-F5344CB8AC3E}">
        <p14:creationId xmlns:p14="http://schemas.microsoft.com/office/powerpoint/2010/main" val="3618278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51</a:t>
            </a:fld>
            <a:endParaRPr lang="en-US" sz="1400" dirty="0"/>
          </a:p>
        </p:txBody>
      </p:sp>
      <p:sp>
        <p:nvSpPr>
          <p:cNvPr id="6" name="Content Placeholder 2"/>
          <p:cNvSpPr>
            <a:spLocks noGrp="1"/>
          </p:cNvSpPr>
          <p:nvPr>
            <p:ph idx="4294967295"/>
          </p:nvPr>
        </p:nvSpPr>
        <p:spPr>
          <a:xfrm>
            <a:off x="924910" y="2330626"/>
            <a:ext cx="3172930" cy="658155"/>
          </a:xfrm>
        </p:spPr>
        <p:txBody>
          <a:bodyPr>
            <a:normAutofit/>
          </a:bodyPr>
          <a:lstStyle/>
          <a:p>
            <a:pPr marL="0" indent="0">
              <a:buNone/>
            </a:pPr>
            <a:r>
              <a:rPr lang="en-US" sz="2400" dirty="0" smtClean="0">
                <a:solidFill>
                  <a:schemeClr val="tx1"/>
                </a:solidFill>
                <a:latin typeface="Arial Rounded MT Bold" pitchFamily="34" charset="0"/>
              </a:rPr>
              <a:t>Grade 4 Reading</a:t>
            </a:r>
            <a:endParaRPr lang="en-US" sz="2400" dirty="0">
              <a:solidFill>
                <a:schemeClr val="tx1"/>
              </a:solidFill>
              <a:latin typeface="Arial Rounded MT Bold"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59935990"/>
              </p:ext>
            </p:extLst>
          </p:nvPr>
        </p:nvGraphicFramePr>
        <p:xfrm>
          <a:off x="924910" y="3028085"/>
          <a:ext cx="6781800" cy="2125980"/>
        </p:xfrm>
        <a:graphic>
          <a:graphicData uri="http://schemas.openxmlformats.org/drawingml/2006/table">
            <a:tbl>
              <a:tblPr firstRow="1" bandRow="1">
                <a:tableStyleId>{5C22544A-7EE6-4342-B048-85BDC9FD1C3A}</a:tableStyleId>
              </a:tblPr>
              <a:tblGrid>
                <a:gridCol w="1695450"/>
                <a:gridCol w="1695450"/>
                <a:gridCol w="1695450"/>
                <a:gridCol w="1695450"/>
              </a:tblGrid>
              <a:tr h="495300">
                <a:tc>
                  <a:txBody>
                    <a:bodyPr/>
                    <a:lstStyle/>
                    <a:p>
                      <a:pPr algn="ctr"/>
                      <a:r>
                        <a:rPr lang="en-US" dirty="0" smtClean="0"/>
                        <a:t>Year</a:t>
                      </a:r>
                      <a:endParaRPr lang="en-US" dirty="0"/>
                    </a:p>
                  </a:txBody>
                  <a:tcPr/>
                </a:tc>
                <a:tc>
                  <a:txBody>
                    <a:bodyPr/>
                    <a:lstStyle/>
                    <a:p>
                      <a:pPr algn="ctr"/>
                      <a:r>
                        <a:rPr lang="en-US" dirty="0" smtClean="0"/>
                        <a:t>Stanley Elementary</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495300">
                <a:tc>
                  <a:txBody>
                    <a:bodyPr/>
                    <a:lstStyle/>
                    <a:p>
                      <a:pPr algn="ctr"/>
                      <a:r>
                        <a:rPr lang="en-US" dirty="0" smtClean="0"/>
                        <a:t>2009-10</a:t>
                      </a:r>
                      <a:endParaRPr lang="en-US" dirty="0"/>
                    </a:p>
                  </a:txBody>
                  <a:tcPr/>
                </a:tc>
                <a:tc>
                  <a:txBody>
                    <a:bodyPr/>
                    <a:lstStyle/>
                    <a:p>
                      <a:pPr algn="ctr"/>
                      <a:r>
                        <a:rPr lang="en-US" dirty="0" smtClean="0"/>
                        <a:t>81%</a:t>
                      </a:r>
                      <a:endParaRPr lang="en-US" dirty="0"/>
                    </a:p>
                  </a:txBody>
                  <a:tcPr/>
                </a:tc>
                <a:tc>
                  <a:txBody>
                    <a:bodyPr/>
                    <a:lstStyle/>
                    <a:p>
                      <a:pPr algn="ctr"/>
                      <a:r>
                        <a:rPr lang="en-US" dirty="0" smtClean="0"/>
                        <a:t>84.1%</a:t>
                      </a:r>
                      <a:endParaRPr lang="en-US" dirty="0"/>
                    </a:p>
                  </a:txBody>
                  <a:tcPr/>
                </a:tc>
                <a:tc>
                  <a:txBody>
                    <a:bodyPr/>
                    <a:lstStyle/>
                    <a:p>
                      <a:pPr algn="ctr"/>
                      <a:r>
                        <a:rPr lang="en-US" dirty="0" smtClean="0"/>
                        <a:t>83.4%</a:t>
                      </a:r>
                      <a:endParaRPr lang="en-US" dirty="0"/>
                    </a:p>
                  </a:txBody>
                  <a:tcPr/>
                </a:tc>
              </a:tr>
              <a:tr h="495300">
                <a:tc>
                  <a:txBody>
                    <a:bodyPr/>
                    <a:lstStyle/>
                    <a:p>
                      <a:pPr algn="ctr"/>
                      <a:r>
                        <a:rPr lang="en-US" dirty="0" smtClean="0"/>
                        <a:t>2010-11</a:t>
                      </a:r>
                      <a:endParaRPr lang="en-US" dirty="0"/>
                    </a:p>
                  </a:txBody>
                  <a:tcPr/>
                </a:tc>
                <a:tc>
                  <a:txBody>
                    <a:bodyPr/>
                    <a:lstStyle/>
                    <a:p>
                      <a:pPr algn="ctr"/>
                      <a:r>
                        <a:rPr lang="en-US" dirty="0" smtClean="0"/>
                        <a:t>93.8%</a:t>
                      </a:r>
                      <a:endParaRPr lang="en-US" dirty="0"/>
                    </a:p>
                  </a:txBody>
                  <a:tcPr/>
                </a:tc>
                <a:tc>
                  <a:txBody>
                    <a:bodyPr/>
                    <a:lstStyle/>
                    <a:p>
                      <a:pPr algn="ctr"/>
                      <a:r>
                        <a:rPr lang="en-US" dirty="0" smtClean="0"/>
                        <a:t>80.4%</a:t>
                      </a:r>
                      <a:endParaRPr lang="en-US" dirty="0"/>
                    </a:p>
                  </a:txBody>
                  <a:tcPr/>
                </a:tc>
                <a:tc>
                  <a:txBody>
                    <a:bodyPr/>
                    <a:lstStyle/>
                    <a:p>
                      <a:pPr algn="ctr"/>
                      <a:r>
                        <a:rPr lang="en-US" dirty="0" smtClean="0"/>
                        <a:t>80.5%</a:t>
                      </a:r>
                      <a:endParaRPr lang="en-US" dirty="0"/>
                    </a:p>
                  </a:txBody>
                  <a:tcPr/>
                </a:tc>
              </a:tr>
              <a:tr h="495300">
                <a:tc>
                  <a:txBody>
                    <a:bodyPr/>
                    <a:lstStyle/>
                    <a:p>
                      <a:pPr algn="ctr"/>
                      <a:r>
                        <a:rPr lang="en-US" dirty="0" smtClean="0"/>
                        <a:t>2011-12</a:t>
                      </a:r>
                      <a:endParaRPr lang="en-US" dirty="0"/>
                    </a:p>
                  </a:txBody>
                  <a:tcPr/>
                </a:tc>
                <a:tc>
                  <a:txBody>
                    <a:bodyPr/>
                    <a:lstStyle/>
                    <a:p>
                      <a:pPr algn="ctr"/>
                      <a:r>
                        <a:rPr lang="en-US" dirty="0" smtClean="0"/>
                        <a:t>88.3%</a:t>
                      </a:r>
                      <a:endParaRPr lang="en-US" dirty="0"/>
                    </a:p>
                  </a:txBody>
                  <a:tcPr/>
                </a:tc>
                <a:tc>
                  <a:txBody>
                    <a:bodyPr/>
                    <a:lstStyle/>
                    <a:p>
                      <a:pPr algn="ctr"/>
                      <a:r>
                        <a:rPr lang="en-US" dirty="0" smtClean="0"/>
                        <a:t>77.5%</a:t>
                      </a:r>
                      <a:endParaRPr lang="en-US" dirty="0"/>
                    </a:p>
                  </a:txBody>
                  <a:tcPr/>
                </a:tc>
                <a:tc>
                  <a:txBody>
                    <a:bodyPr/>
                    <a:lstStyle/>
                    <a:p>
                      <a:pPr algn="ctr"/>
                      <a:r>
                        <a:rPr lang="en-US" dirty="0" smtClean="0"/>
                        <a:t>77.1%</a:t>
                      </a:r>
                      <a:endParaRPr lang="en-US" dirty="0"/>
                    </a:p>
                  </a:txBody>
                  <a:tcPr/>
                </a:tc>
              </a:tr>
            </a:tbl>
          </a:graphicData>
        </a:graphic>
      </p:graphicFrame>
      <p:sp>
        <p:nvSpPr>
          <p:cNvPr id="8" name="TextBox 7"/>
          <p:cNvSpPr txBox="1"/>
          <p:nvPr/>
        </p:nvSpPr>
        <p:spPr>
          <a:xfrm>
            <a:off x="1432033" y="5473987"/>
            <a:ext cx="5630919" cy="584775"/>
          </a:xfrm>
          <a:prstGeom prst="rect">
            <a:avLst/>
          </a:prstGeom>
          <a:noFill/>
        </p:spPr>
        <p:txBody>
          <a:bodyPr wrap="square" rtlCol="0">
            <a:spAutoFit/>
          </a:bodyPr>
          <a:lstStyle/>
          <a:p>
            <a:r>
              <a:rPr lang="en-US" sz="1600" dirty="0" smtClean="0">
                <a:latin typeface="Arial Rounded MT Bold" pitchFamily="34" charset="0"/>
              </a:rPr>
              <a:t> Results not available after 2011-12  due to changes in the Provincial Assessment system. </a:t>
            </a:r>
            <a:endParaRPr lang="en-US" sz="1600" dirty="0">
              <a:latin typeface="Arial Rounded MT Bold" pitchFamily="34" charset="0"/>
            </a:endParaRPr>
          </a:p>
        </p:txBody>
      </p:sp>
      <p:sp>
        <p:nvSpPr>
          <p:cNvPr id="9" name="TextBox 8"/>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10" name="Title 1"/>
          <p:cNvSpPr>
            <a:spLocks noGrp="1"/>
          </p:cNvSpPr>
          <p:nvPr>
            <p:ph type="title"/>
          </p:nvPr>
        </p:nvSpPr>
        <p:spPr>
          <a:xfrm>
            <a:off x="0" y="646332"/>
            <a:ext cx="7993117" cy="1273064"/>
          </a:xfrm>
        </p:spPr>
        <p:txBody>
          <a:bodyPr>
            <a:noAutofit/>
          </a:bodyPr>
          <a:lstStyle/>
          <a:p>
            <a:r>
              <a:rPr lang="en-US" sz="3200" dirty="0" smtClean="0">
                <a:solidFill>
                  <a:schemeClr val="tx1"/>
                </a:solidFill>
                <a:latin typeface="Arial Rounded MT Bold" pitchFamily="34" charset="0"/>
              </a:rPr>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 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Elementary</a:t>
            </a:r>
            <a:endParaRPr lang="en-US" sz="3200" dirty="0">
              <a:solidFill>
                <a:schemeClr val="tx1"/>
              </a:solidFill>
              <a:latin typeface="Arial Rounded MT Bold" pitchFamily="34" charset="0"/>
            </a:endParaRPr>
          </a:p>
        </p:txBody>
      </p:sp>
    </p:spTree>
    <p:extLst>
      <p:ext uri="{BB962C8B-B14F-4D97-AF65-F5344CB8AC3E}">
        <p14:creationId xmlns:p14="http://schemas.microsoft.com/office/powerpoint/2010/main" val="3112317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52</a:t>
            </a:fld>
            <a:endParaRPr lang="en-US" sz="1400" dirty="0"/>
          </a:p>
        </p:txBody>
      </p:sp>
      <p:sp>
        <p:nvSpPr>
          <p:cNvPr id="6" name="Content Placeholder 2"/>
          <p:cNvSpPr>
            <a:spLocks noGrp="1"/>
          </p:cNvSpPr>
          <p:nvPr>
            <p:ph idx="4294967295"/>
          </p:nvPr>
        </p:nvSpPr>
        <p:spPr>
          <a:xfrm>
            <a:off x="883825" y="2140461"/>
            <a:ext cx="3325568" cy="660545"/>
          </a:xfrm>
        </p:spPr>
        <p:txBody>
          <a:bodyPr>
            <a:normAutofit/>
          </a:bodyPr>
          <a:lstStyle/>
          <a:p>
            <a:pPr marL="0" indent="0">
              <a:buNone/>
            </a:pPr>
            <a:r>
              <a:rPr lang="en-US" sz="2400" dirty="0" smtClean="0">
                <a:solidFill>
                  <a:schemeClr val="tx1"/>
                </a:solidFill>
                <a:latin typeface="Arial Rounded MT Bold" pitchFamily="34" charset="0"/>
              </a:rPr>
              <a:t>Grade 5 Numeracy</a:t>
            </a:r>
          </a:p>
          <a:p>
            <a:pPr marL="0" indent="0">
              <a:buNone/>
            </a:pPr>
            <a:endParaRPr lang="en-US" sz="2400" dirty="0">
              <a:solidFill>
                <a:schemeClr val="tx1"/>
              </a:solidFill>
              <a:latin typeface="Arial Rounded MT Bold"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33704216"/>
              </p:ext>
            </p:extLst>
          </p:nvPr>
        </p:nvGraphicFramePr>
        <p:xfrm>
          <a:off x="1192924" y="2801006"/>
          <a:ext cx="6096000" cy="249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Year</a:t>
                      </a:r>
                      <a:endParaRPr lang="en-US" dirty="0"/>
                    </a:p>
                  </a:txBody>
                  <a:tcPr/>
                </a:tc>
                <a:tc>
                  <a:txBody>
                    <a:bodyPr/>
                    <a:lstStyle/>
                    <a:p>
                      <a:pPr algn="ctr"/>
                      <a:r>
                        <a:rPr lang="en-US" dirty="0" smtClean="0"/>
                        <a:t>Stanley Elementary</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370840">
                <a:tc>
                  <a:txBody>
                    <a:bodyPr/>
                    <a:lstStyle/>
                    <a:p>
                      <a:pPr algn="ctr"/>
                      <a:r>
                        <a:rPr lang="en-US" dirty="0" smtClean="0"/>
                        <a:t>2009-10</a:t>
                      </a:r>
                      <a:endParaRPr lang="en-US" dirty="0"/>
                    </a:p>
                  </a:txBody>
                  <a:tcPr/>
                </a:tc>
                <a:tc>
                  <a:txBody>
                    <a:bodyPr/>
                    <a:lstStyle/>
                    <a:p>
                      <a:pPr algn="ctr"/>
                      <a:r>
                        <a:rPr lang="en-US" dirty="0" smtClean="0"/>
                        <a:t>59.3%</a:t>
                      </a:r>
                      <a:endParaRPr lang="en-US" dirty="0"/>
                    </a:p>
                  </a:txBody>
                  <a:tcPr/>
                </a:tc>
                <a:tc>
                  <a:txBody>
                    <a:bodyPr/>
                    <a:lstStyle/>
                    <a:p>
                      <a:pPr algn="ctr"/>
                      <a:r>
                        <a:rPr lang="en-US" dirty="0" smtClean="0"/>
                        <a:t>59.3%</a:t>
                      </a:r>
                      <a:endParaRPr lang="en-US" dirty="0"/>
                    </a:p>
                  </a:txBody>
                  <a:tcPr/>
                </a:tc>
                <a:tc>
                  <a:txBody>
                    <a:bodyPr/>
                    <a:lstStyle/>
                    <a:p>
                      <a:pPr algn="ctr"/>
                      <a:r>
                        <a:rPr lang="en-US" dirty="0" smtClean="0"/>
                        <a:t>59.4%</a:t>
                      </a:r>
                      <a:endParaRPr lang="en-US" dirty="0"/>
                    </a:p>
                  </a:txBody>
                  <a:tcPr/>
                </a:tc>
              </a:tr>
              <a:tr h="370840">
                <a:tc>
                  <a:txBody>
                    <a:bodyPr/>
                    <a:lstStyle/>
                    <a:p>
                      <a:pPr algn="ctr"/>
                      <a:r>
                        <a:rPr lang="en-US" dirty="0" smtClean="0"/>
                        <a:t>2010-11</a:t>
                      </a:r>
                      <a:endParaRPr lang="en-US" dirty="0"/>
                    </a:p>
                  </a:txBody>
                  <a:tcPr/>
                </a:tc>
                <a:tc>
                  <a:txBody>
                    <a:bodyPr/>
                    <a:lstStyle/>
                    <a:p>
                      <a:pPr algn="ctr"/>
                      <a:r>
                        <a:rPr lang="en-US" dirty="0" smtClean="0"/>
                        <a:t>69.6%</a:t>
                      </a:r>
                      <a:endParaRPr lang="en-US" dirty="0"/>
                    </a:p>
                  </a:txBody>
                  <a:tcPr/>
                </a:tc>
                <a:tc>
                  <a:txBody>
                    <a:bodyPr/>
                    <a:lstStyle/>
                    <a:p>
                      <a:pPr algn="ctr"/>
                      <a:r>
                        <a:rPr lang="en-US" dirty="0" smtClean="0"/>
                        <a:t>61.6%</a:t>
                      </a:r>
                      <a:endParaRPr lang="en-US" dirty="0"/>
                    </a:p>
                  </a:txBody>
                  <a:tcPr/>
                </a:tc>
                <a:tc>
                  <a:txBody>
                    <a:bodyPr/>
                    <a:lstStyle/>
                    <a:p>
                      <a:pPr algn="ctr"/>
                      <a:r>
                        <a:rPr lang="en-US" dirty="0" smtClean="0"/>
                        <a:t>60.8%</a:t>
                      </a:r>
                      <a:endParaRPr lang="en-US" dirty="0"/>
                    </a:p>
                  </a:txBody>
                  <a:tcPr/>
                </a:tc>
              </a:tr>
              <a:tr h="370840">
                <a:tc>
                  <a:txBody>
                    <a:bodyPr/>
                    <a:lstStyle/>
                    <a:p>
                      <a:pPr algn="ctr"/>
                      <a:r>
                        <a:rPr lang="en-US" dirty="0" smtClean="0"/>
                        <a:t>2011-12</a:t>
                      </a:r>
                      <a:endParaRPr lang="en-US" dirty="0"/>
                    </a:p>
                  </a:txBody>
                  <a:tcPr/>
                </a:tc>
                <a:tc>
                  <a:txBody>
                    <a:bodyPr/>
                    <a:lstStyle/>
                    <a:p>
                      <a:pPr algn="ctr"/>
                      <a:r>
                        <a:rPr lang="en-US" dirty="0" smtClean="0"/>
                        <a:t>87.5%</a:t>
                      </a:r>
                      <a:endParaRPr lang="en-US" dirty="0"/>
                    </a:p>
                  </a:txBody>
                  <a:tcPr/>
                </a:tc>
                <a:tc>
                  <a:txBody>
                    <a:bodyPr/>
                    <a:lstStyle/>
                    <a:p>
                      <a:pPr algn="ctr"/>
                      <a:r>
                        <a:rPr lang="en-US" dirty="0" smtClean="0"/>
                        <a:t>62.5 %</a:t>
                      </a:r>
                      <a:endParaRPr lang="en-US" dirty="0"/>
                    </a:p>
                  </a:txBody>
                  <a:tcPr/>
                </a:tc>
                <a:tc>
                  <a:txBody>
                    <a:bodyPr/>
                    <a:lstStyle/>
                    <a:p>
                      <a:pPr algn="ctr"/>
                      <a:r>
                        <a:rPr lang="en-US" dirty="0" smtClean="0"/>
                        <a:t>63.7%</a:t>
                      </a:r>
                      <a:endParaRPr lang="en-US" dirty="0"/>
                    </a:p>
                  </a:txBody>
                  <a:tcPr/>
                </a:tc>
              </a:tr>
              <a:tr h="370840">
                <a:tc>
                  <a:txBody>
                    <a:bodyPr/>
                    <a:lstStyle/>
                    <a:p>
                      <a:pPr algn="ctr"/>
                      <a:r>
                        <a:rPr lang="en-US" dirty="0" smtClean="0"/>
                        <a:t>2012-13</a:t>
                      </a:r>
                      <a:endParaRPr lang="en-US" dirty="0"/>
                    </a:p>
                  </a:txBody>
                  <a:tcPr/>
                </a:tc>
                <a:tc>
                  <a:txBody>
                    <a:bodyPr/>
                    <a:lstStyle/>
                    <a:p>
                      <a:pPr algn="ctr"/>
                      <a:r>
                        <a:rPr lang="en-US" dirty="0" smtClean="0"/>
                        <a:t>58.8%</a:t>
                      </a:r>
                      <a:endParaRPr lang="en-US" dirty="0"/>
                    </a:p>
                  </a:txBody>
                  <a:tcPr/>
                </a:tc>
                <a:tc>
                  <a:txBody>
                    <a:bodyPr/>
                    <a:lstStyle/>
                    <a:p>
                      <a:pPr algn="ctr"/>
                      <a:r>
                        <a:rPr lang="en-US" dirty="0" smtClean="0"/>
                        <a:t>64.0%</a:t>
                      </a:r>
                      <a:endParaRPr lang="en-US" dirty="0"/>
                    </a:p>
                  </a:txBody>
                  <a:tcPr/>
                </a:tc>
                <a:tc>
                  <a:txBody>
                    <a:bodyPr/>
                    <a:lstStyle/>
                    <a:p>
                      <a:pPr algn="ctr"/>
                      <a:r>
                        <a:rPr lang="en-US" dirty="0" smtClean="0"/>
                        <a:t>62.9%</a:t>
                      </a:r>
                      <a:endParaRPr lang="en-US" dirty="0"/>
                    </a:p>
                  </a:txBody>
                  <a:tcPr/>
                </a:tc>
              </a:tr>
              <a:tr h="370840">
                <a:tc>
                  <a:txBody>
                    <a:bodyPr/>
                    <a:lstStyle/>
                    <a:p>
                      <a:pPr algn="ctr"/>
                      <a:r>
                        <a:rPr lang="en-US" dirty="0" smtClean="0"/>
                        <a:t>2013-14</a:t>
                      </a:r>
                      <a:endParaRPr lang="en-US" dirty="0"/>
                    </a:p>
                  </a:txBody>
                  <a:tcPr/>
                </a:tc>
                <a:tc>
                  <a:txBody>
                    <a:bodyPr/>
                    <a:lstStyle/>
                    <a:p>
                      <a:pPr algn="ctr"/>
                      <a:r>
                        <a:rPr lang="en-US" dirty="0" smtClean="0"/>
                        <a:t>NA</a:t>
                      </a:r>
                      <a:endParaRPr lang="en-US" dirty="0"/>
                    </a:p>
                  </a:txBody>
                  <a:tcPr/>
                </a:tc>
                <a:tc>
                  <a:txBody>
                    <a:bodyPr/>
                    <a:lstStyle/>
                    <a:p>
                      <a:pPr algn="ctr"/>
                      <a:r>
                        <a:rPr lang="en-US" dirty="0" smtClean="0"/>
                        <a:t>     60.0% *</a:t>
                      </a:r>
                      <a:endParaRPr lang="en-US" dirty="0"/>
                    </a:p>
                  </a:txBody>
                  <a:tcPr/>
                </a:tc>
                <a:tc>
                  <a:txBody>
                    <a:bodyPr/>
                    <a:lstStyle/>
                    <a:p>
                      <a:pPr algn="ctr"/>
                      <a:r>
                        <a:rPr lang="en-US" dirty="0" smtClean="0"/>
                        <a:t>59.4% *</a:t>
                      </a:r>
                      <a:endParaRPr lang="en-US" dirty="0"/>
                    </a:p>
                  </a:txBody>
                  <a:tcPr/>
                </a:tc>
              </a:tr>
            </a:tbl>
          </a:graphicData>
        </a:graphic>
      </p:graphicFrame>
      <p:sp>
        <p:nvSpPr>
          <p:cNvPr id="8" name="TextBox 7"/>
          <p:cNvSpPr txBox="1"/>
          <p:nvPr/>
        </p:nvSpPr>
        <p:spPr>
          <a:xfrm>
            <a:off x="1604140" y="5644790"/>
            <a:ext cx="5935717" cy="369332"/>
          </a:xfrm>
          <a:prstGeom prst="rect">
            <a:avLst/>
          </a:prstGeom>
          <a:noFill/>
        </p:spPr>
        <p:txBody>
          <a:bodyPr wrap="square" rtlCol="0">
            <a:spAutoFit/>
          </a:bodyPr>
          <a:lstStyle/>
          <a:p>
            <a:r>
              <a:rPr lang="en-US" dirty="0" smtClean="0">
                <a:latin typeface="Arial Rounded MT Bold" pitchFamily="34" charset="0"/>
              </a:rPr>
              <a:t>* Based on a 20% sample of students.</a:t>
            </a:r>
            <a:endParaRPr lang="en-US" dirty="0">
              <a:latin typeface="Arial Rounded MT Bold" pitchFamily="34" charset="0"/>
            </a:endParaRPr>
          </a:p>
        </p:txBody>
      </p:sp>
      <p:sp>
        <p:nvSpPr>
          <p:cNvPr id="9" name="TextBox 8"/>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10" name="Title 1"/>
          <p:cNvSpPr>
            <a:spLocks noGrp="1"/>
          </p:cNvSpPr>
          <p:nvPr>
            <p:ph type="title"/>
          </p:nvPr>
        </p:nvSpPr>
        <p:spPr>
          <a:xfrm>
            <a:off x="0" y="646332"/>
            <a:ext cx="7993117" cy="1273064"/>
          </a:xfrm>
        </p:spPr>
        <p:txBody>
          <a:bodyPr>
            <a:noAutofit/>
          </a:bodyPr>
          <a:lstStyle/>
          <a:p>
            <a:r>
              <a:rPr lang="en-US" sz="3200" dirty="0" smtClean="0">
                <a:solidFill>
                  <a:schemeClr val="tx1"/>
                </a:solidFill>
                <a:latin typeface="Arial Rounded MT Bold" pitchFamily="34" charset="0"/>
              </a:rPr>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 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Elementary</a:t>
            </a:r>
            <a:endParaRPr lang="en-US" sz="3200" dirty="0">
              <a:solidFill>
                <a:schemeClr val="tx1"/>
              </a:solidFill>
              <a:latin typeface="Arial Rounded MT Bold" pitchFamily="34" charset="0"/>
            </a:endParaRPr>
          </a:p>
        </p:txBody>
      </p:sp>
    </p:spTree>
    <p:extLst>
      <p:ext uri="{BB962C8B-B14F-4D97-AF65-F5344CB8AC3E}">
        <p14:creationId xmlns:p14="http://schemas.microsoft.com/office/powerpoint/2010/main" val="1709677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53</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Title 1"/>
          <p:cNvSpPr>
            <a:spLocks noGrp="1"/>
          </p:cNvSpPr>
          <p:nvPr>
            <p:ph type="title"/>
          </p:nvPr>
        </p:nvSpPr>
        <p:spPr>
          <a:xfrm>
            <a:off x="457200" y="660839"/>
            <a:ext cx="8229600" cy="1143000"/>
          </a:xfrm>
        </p:spPr>
        <p:txBody>
          <a:bodyPr>
            <a:normAutofit/>
          </a:bodyPr>
          <a:lstStyle/>
          <a:p>
            <a:r>
              <a:rPr lang="en-US" sz="3200" dirty="0" smtClean="0">
                <a:solidFill>
                  <a:schemeClr val="tx1"/>
                </a:solidFill>
                <a:latin typeface="Arial Rounded MT Bold" pitchFamily="34" charset="0"/>
              </a:rPr>
              <a:t>Student Perception Data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Elementary School </a:t>
            </a:r>
            <a:endParaRPr lang="en-US" sz="3200" dirty="0">
              <a:solidFill>
                <a:schemeClr val="tx1"/>
              </a:solidFill>
              <a:latin typeface="Arial Rounded MT Bold" pitchFamily="34" charset="0"/>
            </a:endParaRPr>
          </a:p>
        </p:txBody>
      </p:sp>
      <p:sp>
        <p:nvSpPr>
          <p:cNvPr id="7" name="Content Placeholder 2"/>
          <p:cNvSpPr>
            <a:spLocks noGrp="1"/>
          </p:cNvSpPr>
          <p:nvPr>
            <p:ph idx="1"/>
          </p:nvPr>
        </p:nvSpPr>
        <p:spPr>
          <a:xfrm>
            <a:off x="299545" y="1953612"/>
            <a:ext cx="8229600" cy="4525963"/>
          </a:xfrm>
        </p:spPr>
        <p:txBody>
          <a:bodyPr>
            <a:normAutofit/>
          </a:bodyPr>
          <a:lstStyle/>
          <a:p>
            <a:pPr marL="0" indent="0">
              <a:buNone/>
            </a:pPr>
            <a:r>
              <a:rPr lang="en-US" dirty="0" smtClean="0">
                <a:solidFill>
                  <a:schemeClr val="tx1"/>
                </a:solidFill>
                <a:latin typeface="Arial Rounded MT Bold" pitchFamily="34" charset="0"/>
              </a:rPr>
              <a:t>Based on the 2013-14 Student Perception Survey Results of Grades 4 &amp;5 students at Stanley Elementary:</a:t>
            </a:r>
          </a:p>
          <a:p>
            <a:pPr>
              <a:buFont typeface="Wingdings" panose="05000000000000000000" pitchFamily="2" charset="2"/>
              <a:buChar char="§"/>
            </a:pPr>
            <a:r>
              <a:rPr lang="en-US" dirty="0" smtClean="0">
                <a:solidFill>
                  <a:schemeClr val="tx1"/>
                </a:solidFill>
                <a:latin typeface="Arial Rounded MT Bold" pitchFamily="34" charset="0"/>
              </a:rPr>
              <a:t>89% of students reported that they felt accepted and valued by peers and others in the building, contributing to a positive sense of belonging. </a:t>
            </a:r>
          </a:p>
          <a:p>
            <a:pPr>
              <a:buFont typeface="Wingdings" panose="05000000000000000000" pitchFamily="2" charset="2"/>
              <a:buChar char="§"/>
            </a:pPr>
            <a:r>
              <a:rPr lang="en-US" dirty="0" smtClean="0">
                <a:solidFill>
                  <a:schemeClr val="tx1"/>
                </a:solidFill>
                <a:latin typeface="Arial Rounded MT Bold" pitchFamily="34" charset="0"/>
              </a:rPr>
              <a:t>95% of students reported that they felt safe attending their school.</a:t>
            </a:r>
          </a:p>
          <a:p>
            <a:pPr>
              <a:buFont typeface="Wingdings" panose="05000000000000000000" pitchFamily="2" charset="2"/>
              <a:buChar char="§"/>
            </a:pPr>
            <a:r>
              <a:rPr lang="en-US" dirty="0" smtClean="0">
                <a:solidFill>
                  <a:schemeClr val="tx1"/>
                </a:solidFill>
                <a:latin typeface="Arial Rounded MT Bold" pitchFamily="34" charset="0"/>
              </a:rPr>
              <a:t>70% of students reported that they were interested and motivated in their learning.</a:t>
            </a:r>
          </a:p>
          <a:p>
            <a:pPr>
              <a:buFont typeface="Wingdings" panose="05000000000000000000" pitchFamily="2" charset="2"/>
              <a:buChar char="§"/>
            </a:pPr>
            <a:endParaRPr lang="en-US" dirty="0" smtClean="0">
              <a:solidFill>
                <a:schemeClr val="tx1"/>
              </a:solidFill>
              <a:latin typeface="Arial Rounded MT Bold" pitchFamily="34" charset="0"/>
            </a:endParaRPr>
          </a:p>
          <a:p>
            <a:pPr>
              <a:buFont typeface="Wingdings" panose="05000000000000000000" pitchFamily="2" charset="2"/>
              <a:buChar char="§"/>
            </a:pPr>
            <a:endParaRPr lang="en-US" dirty="0">
              <a:solidFill>
                <a:schemeClr val="tx1"/>
              </a:solidFill>
              <a:latin typeface="Arial Rounded MT Bold" pitchFamily="34" charset="0"/>
            </a:endParaRPr>
          </a:p>
        </p:txBody>
      </p:sp>
    </p:spTree>
    <p:extLst>
      <p:ext uri="{BB962C8B-B14F-4D97-AF65-F5344CB8AC3E}">
        <p14:creationId xmlns:p14="http://schemas.microsoft.com/office/powerpoint/2010/main" val="776424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54</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Title 1"/>
          <p:cNvSpPr>
            <a:spLocks noGrp="1"/>
          </p:cNvSpPr>
          <p:nvPr>
            <p:ph type="title"/>
          </p:nvPr>
        </p:nvSpPr>
        <p:spPr>
          <a:xfrm>
            <a:off x="457200" y="646332"/>
            <a:ext cx="8229600" cy="1143000"/>
          </a:xfrm>
        </p:spPr>
        <p:txBody>
          <a:bodyPr>
            <a:normAutofit/>
          </a:bodyPr>
          <a:lstStyle/>
          <a:p>
            <a:r>
              <a:rPr lang="en-US" sz="3200" dirty="0" smtClean="0">
                <a:solidFill>
                  <a:schemeClr val="tx1"/>
                </a:solidFill>
                <a:latin typeface="Arial Rounded MT Bold" pitchFamily="34" charset="0"/>
              </a:rPr>
              <a:t>School Benefits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Elementary School</a:t>
            </a:r>
            <a:endParaRPr lang="en-US" sz="3200" dirty="0">
              <a:solidFill>
                <a:schemeClr val="tx1"/>
              </a:solidFill>
              <a:latin typeface="Arial Rounded MT Bold" pitchFamily="34" charset="0"/>
            </a:endParaRPr>
          </a:p>
        </p:txBody>
      </p:sp>
      <p:sp>
        <p:nvSpPr>
          <p:cNvPr id="7" name="Content Placeholder 2"/>
          <p:cNvSpPr>
            <a:spLocks noGrp="1"/>
          </p:cNvSpPr>
          <p:nvPr>
            <p:ph idx="1"/>
          </p:nvPr>
        </p:nvSpPr>
        <p:spPr>
          <a:xfrm>
            <a:off x="457200" y="2332037"/>
            <a:ext cx="8229600" cy="4525963"/>
          </a:xfrm>
        </p:spPr>
        <p:txBody>
          <a:bodyPr>
            <a:normAutofit/>
          </a:bodyPr>
          <a:lstStyle/>
          <a:p>
            <a:pPr>
              <a:buFont typeface="Wingdings" panose="05000000000000000000" pitchFamily="2" charset="2"/>
              <a:buChar char="§"/>
            </a:pPr>
            <a:r>
              <a:rPr lang="en-US" dirty="0" smtClean="0">
                <a:solidFill>
                  <a:schemeClr val="tx1"/>
                </a:solidFill>
                <a:latin typeface="Arial Rounded MT Bold" pitchFamily="34" charset="0"/>
              </a:rPr>
              <a:t>Strong knowledge of individual students, as well as their strengths and needs.  </a:t>
            </a:r>
          </a:p>
          <a:p>
            <a:pPr>
              <a:buFont typeface="Wingdings" panose="05000000000000000000" pitchFamily="2" charset="2"/>
              <a:buChar char="§"/>
            </a:pPr>
            <a:r>
              <a:rPr lang="en-US" dirty="0" smtClean="0">
                <a:solidFill>
                  <a:schemeClr val="tx1"/>
                </a:solidFill>
                <a:latin typeface="Arial Rounded MT Bold" pitchFamily="34" charset="0"/>
              </a:rPr>
              <a:t> Smaller class settings create the opportunities for staff  to provide one on one attention more readily. </a:t>
            </a:r>
          </a:p>
          <a:p>
            <a:pPr>
              <a:buFont typeface="Wingdings" panose="05000000000000000000" pitchFamily="2" charset="2"/>
              <a:buChar char="§"/>
            </a:pPr>
            <a:r>
              <a:rPr lang="en-US" dirty="0" smtClean="0">
                <a:solidFill>
                  <a:schemeClr val="tx1"/>
                </a:solidFill>
                <a:latin typeface="Arial Rounded MT Bold" pitchFamily="34" charset="0"/>
              </a:rPr>
              <a:t> Culture of collaboration is established among staff with high academic and behavioral expectations for students.</a:t>
            </a:r>
          </a:p>
          <a:p>
            <a:endParaRPr lang="en-US" dirty="0" smtClean="0">
              <a:solidFill>
                <a:schemeClr val="tx1"/>
              </a:solidFill>
              <a:latin typeface="Arial Rounded MT Bold" pitchFamily="34" charset="0"/>
            </a:endParaRPr>
          </a:p>
          <a:p>
            <a:endParaRPr lang="en-US" dirty="0">
              <a:solidFill>
                <a:schemeClr val="tx1"/>
              </a:solidFill>
              <a:latin typeface="Arial Rounded MT Bold" pitchFamily="34" charset="0"/>
            </a:endParaRPr>
          </a:p>
        </p:txBody>
      </p:sp>
    </p:spTree>
    <p:extLst>
      <p:ext uri="{BB962C8B-B14F-4D97-AF65-F5344CB8AC3E}">
        <p14:creationId xmlns:p14="http://schemas.microsoft.com/office/powerpoint/2010/main" val="28037812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55</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Title 1"/>
          <p:cNvSpPr>
            <a:spLocks noGrp="1"/>
          </p:cNvSpPr>
          <p:nvPr>
            <p:ph type="title"/>
          </p:nvPr>
        </p:nvSpPr>
        <p:spPr>
          <a:xfrm>
            <a:off x="457200" y="646332"/>
            <a:ext cx="8229600" cy="1143000"/>
          </a:xfrm>
        </p:spPr>
        <p:txBody>
          <a:bodyPr>
            <a:normAutofit/>
          </a:bodyPr>
          <a:lstStyle/>
          <a:p>
            <a:r>
              <a:rPr lang="en-US" sz="3200" dirty="0" smtClean="0">
                <a:solidFill>
                  <a:schemeClr val="tx1"/>
                </a:solidFill>
                <a:latin typeface="Arial Rounded MT Bold" pitchFamily="34" charset="0"/>
              </a:rPr>
              <a:t>School Challenges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 Stanley Elementary School</a:t>
            </a:r>
            <a:endParaRPr lang="en-US" sz="3200" dirty="0">
              <a:solidFill>
                <a:schemeClr val="tx1"/>
              </a:solidFill>
              <a:latin typeface="Arial Rounded MT Bold" pitchFamily="34" charset="0"/>
            </a:endParaRPr>
          </a:p>
        </p:txBody>
      </p:sp>
      <p:sp>
        <p:nvSpPr>
          <p:cNvPr id="7" name="Content Placeholder 2"/>
          <p:cNvSpPr>
            <a:spLocks noGrp="1"/>
          </p:cNvSpPr>
          <p:nvPr>
            <p:ph idx="1"/>
          </p:nvPr>
        </p:nvSpPr>
        <p:spPr>
          <a:xfrm>
            <a:off x="457200" y="1828747"/>
            <a:ext cx="8229600" cy="3681248"/>
          </a:xfrm>
        </p:spPr>
        <p:txBody>
          <a:bodyPr>
            <a:noAutofit/>
          </a:bodyPr>
          <a:lstStyle/>
          <a:p>
            <a:pPr marL="0" indent="0">
              <a:buNone/>
            </a:pPr>
            <a:r>
              <a:rPr lang="en-US" dirty="0" smtClean="0">
                <a:solidFill>
                  <a:schemeClr val="tx1"/>
                </a:solidFill>
                <a:latin typeface="Arial Rounded MT Bold" pitchFamily="34" charset="0"/>
              </a:rPr>
              <a:t> </a:t>
            </a:r>
          </a:p>
          <a:p>
            <a:pPr>
              <a:buFont typeface="Wingdings" panose="05000000000000000000" pitchFamily="2" charset="2"/>
              <a:buChar char="§"/>
            </a:pPr>
            <a:r>
              <a:rPr lang="en-US" dirty="0" smtClean="0">
                <a:solidFill>
                  <a:schemeClr val="tx1"/>
                </a:solidFill>
                <a:latin typeface="Arial Rounded MT Bold" pitchFamily="34" charset="0"/>
              </a:rPr>
              <a:t>Staff in positions of responsibility have a large percentage of time dedicated to teaching.</a:t>
            </a:r>
          </a:p>
          <a:p>
            <a:pPr>
              <a:buFont typeface="Wingdings" panose="05000000000000000000" pitchFamily="2" charset="2"/>
              <a:buChar char="§"/>
            </a:pPr>
            <a:r>
              <a:rPr lang="en-US" dirty="0" smtClean="0">
                <a:solidFill>
                  <a:schemeClr val="tx1"/>
                </a:solidFill>
                <a:latin typeface="Arial Rounded MT Bold" pitchFamily="34" charset="0"/>
              </a:rPr>
              <a:t> Funding for extra curricular activities is determined by student enrolment.  School is limited in activities it can attend or host in support of educational experiences.    </a:t>
            </a:r>
            <a:endParaRPr lang="en-US" dirty="0">
              <a:solidFill>
                <a:schemeClr val="tx1"/>
              </a:solidFill>
              <a:latin typeface="Arial Rounded MT Bold" pitchFamily="34" charset="0"/>
            </a:endParaRPr>
          </a:p>
          <a:p>
            <a:endParaRPr lang="en-US" dirty="0" smtClean="0">
              <a:solidFill>
                <a:schemeClr val="tx1"/>
              </a:solidFill>
              <a:latin typeface="Arial Rounded MT Bold" pitchFamily="34" charset="0"/>
            </a:endParaRPr>
          </a:p>
          <a:p>
            <a:pPr marL="0" indent="0">
              <a:buNone/>
            </a:pPr>
            <a:endParaRPr lang="en-US" dirty="0" smtClean="0">
              <a:solidFill>
                <a:schemeClr val="tx1"/>
              </a:solidFill>
              <a:latin typeface="Arial Rounded MT Bold" pitchFamily="34" charset="0"/>
            </a:endParaRPr>
          </a:p>
          <a:p>
            <a:pPr marL="0" indent="0">
              <a:buNone/>
            </a:pPr>
            <a:r>
              <a:rPr lang="en-US" dirty="0" smtClean="0">
                <a:solidFill>
                  <a:schemeClr val="tx1"/>
                </a:solidFill>
                <a:latin typeface="Arial Rounded MT Bold" pitchFamily="34" charset="0"/>
              </a:rPr>
              <a:t>  </a:t>
            </a:r>
            <a:endParaRPr lang="en-US" dirty="0">
              <a:solidFill>
                <a:schemeClr val="tx1"/>
              </a:solidFill>
              <a:latin typeface="Arial Rounded MT Bold" pitchFamily="34" charset="0"/>
            </a:endParaRPr>
          </a:p>
        </p:txBody>
      </p:sp>
    </p:spTree>
    <p:extLst>
      <p:ext uri="{BB962C8B-B14F-4D97-AF65-F5344CB8AC3E}">
        <p14:creationId xmlns:p14="http://schemas.microsoft.com/office/powerpoint/2010/main" val="14688120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56</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7" name="Title 3"/>
          <p:cNvSpPr>
            <a:spLocks noGrp="1"/>
          </p:cNvSpPr>
          <p:nvPr>
            <p:ph type="title"/>
          </p:nvPr>
        </p:nvSpPr>
        <p:spPr>
          <a:xfrm>
            <a:off x="315310" y="839591"/>
            <a:ext cx="8229600" cy="1205145"/>
          </a:xfrm>
        </p:spPr>
        <p:txBody>
          <a:bodyPr/>
          <a:lstStyle/>
          <a:p>
            <a:r>
              <a:rPr lang="en-US" sz="3200" dirty="0" smtClean="0">
                <a:solidFill>
                  <a:schemeClr val="tx1"/>
                </a:solidFill>
                <a:latin typeface="Arial Rounded MT Bold" pitchFamily="34" charset="0"/>
              </a:rPr>
              <a:t>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a:t>
            </a:r>
            <a:endParaRPr lang="en-US" sz="3200" dirty="0">
              <a:solidFill>
                <a:schemeClr val="tx1"/>
              </a:solidFill>
              <a:latin typeface="Arial Rounded MT Bold" pitchFamily="34" charset="0"/>
            </a:endParaRPr>
          </a:p>
        </p:txBody>
      </p:sp>
      <p:sp>
        <p:nvSpPr>
          <p:cNvPr id="8" name="Content Placeholder 4"/>
          <p:cNvSpPr>
            <a:spLocks noGrp="1"/>
          </p:cNvSpPr>
          <p:nvPr>
            <p:ph idx="1"/>
          </p:nvPr>
        </p:nvSpPr>
        <p:spPr>
          <a:xfrm>
            <a:off x="1366345" y="2345490"/>
            <a:ext cx="2543175" cy="501134"/>
          </a:xfrm>
        </p:spPr>
        <p:txBody>
          <a:bodyPr>
            <a:normAutofit fontScale="92500"/>
          </a:bodyPr>
          <a:lstStyle/>
          <a:p>
            <a:pPr marL="0" indent="0">
              <a:buNone/>
            </a:pPr>
            <a:r>
              <a:rPr lang="en-US" sz="2400" dirty="0" smtClean="0">
                <a:solidFill>
                  <a:schemeClr val="tx1"/>
                </a:solidFill>
                <a:latin typeface="Arial Rounded MT Bold" pitchFamily="34" charset="0"/>
              </a:rPr>
              <a:t>Grade 7 Reading</a:t>
            </a:r>
            <a:endParaRPr lang="en-US" sz="2400" dirty="0">
              <a:solidFill>
                <a:schemeClr val="tx1"/>
              </a:solidFill>
              <a:latin typeface="Arial Rounded MT Bold"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72040394"/>
              </p:ext>
            </p:extLst>
          </p:nvPr>
        </p:nvGraphicFramePr>
        <p:xfrm>
          <a:off x="1366345" y="2882461"/>
          <a:ext cx="6096000" cy="249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Year</a:t>
                      </a:r>
                      <a:endParaRPr lang="en-US" dirty="0"/>
                    </a:p>
                  </a:txBody>
                  <a:tcPr/>
                </a:tc>
                <a:tc>
                  <a:txBody>
                    <a:bodyPr/>
                    <a:lstStyle/>
                    <a:p>
                      <a:pPr algn="ctr"/>
                      <a:r>
                        <a:rPr lang="en-US" dirty="0" smtClean="0"/>
                        <a:t>Stanley High School</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370840">
                <a:tc>
                  <a:txBody>
                    <a:bodyPr/>
                    <a:lstStyle/>
                    <a:p>
                      <a:pPr algn="ctr"/>
                      <a:r>
                        <a:rPr lang="en-US" dirty="0" smtClean="0"/>
                        <a:t>2009-10</a:t>
                      </a:r>
                      <a:endParaRPr lang="en-US" dirty="0"/>
                    </a:p>
                  </a:txBody>
                  <a:tcPr/>
                </a:tc>
                <a:tc>
                  <a:txBody>
                    <a:bodyPr/>
                    <a:lstStyle/>
                    <a:p>
                      <a:pPr algn="ctr"/>
                      <a:r>
                        <a:rPr lang="en-US" dirty="0" smtClean="0"/>
                        <a:t>68.4%</a:t>
                      </a:r>
                      <a:endParaRPr lang="en-US" dirty="0"/>
                    </a:p>
                  </a:txBody>
                  <a:tcPr/>
                </a:tc>
                <a:tc>
                  <a:txBody>
                    <a:bodyPr/>
                    <a:lstStyle/>
                    <a:p>
                      <a:pPr algn="ctr"/>
                      <a:r>
                        <a:rPr lang="en-US" dirty="0" smtClean="0"/>
                        <a:t>65.2%</a:t>
                      </a:r>
                      <a:endParaRPr lang="en-US" dirty="0"/>
                    </a:p>
                  </a:txBody>
                  <a:tcPr/>
                </a:tc>
                <a:tc>
                  <a:txBody>
                    <a:bodyPr/>
                    <a:lstStyle/>
                    <a:p>
                      <a:pPr algn="ctr"/>
                      <a:r>
                        <a:rPr lang="en-US" dirty="0" smtClean="0"/>
                        <a:t>66.9%</a:t>
                      </a:r>
                      <a:endParaRPr lang="en-US" dirty="0"/>
                    </a:p>
                  </a:txBody>
                  <a:tcPr/>
                </a:tc>
              </a:tr>
              <a:tr h="370840">
                <a:tc>
                  <a:txBody>
                    <a:bodyPr/>
                    <a:lstStyle/>
                    <a:p>
                      <a:pPr algn="ctr"/>
                      <a:r>
                        <a:rPr lang="en-US" dirty="0" smtClean="0"/>
                        <a:t>2010-11</a:t>
                      </a:r>
                      <a:endParaRPr lang="en-US" dirty="0"/>
                    </a:p>
                  </a:txBody>
                  <a:tcPr/>
                </a:tc>
                <a:tc>
                  <a:txBody>
                    <a:bodyPr/>
                    <a:lstStyle/>
                    <a:p>
                      <a:pPr algn="ctr"/>
                      <a:r>
                        <a:rPr lang="en-US" dirty="0" smtClean="0"/>
                        <a:t>64.3%</a:t>
                      </a:r>
                      <a:endParaRPr lang="en-US" dirty="0"/>
                    </a:p>
                  </a:txBody>
                  <a:tcPr/>
                </a:tc>
                <a:tc>
                  <a:txBody>
                    <a:bodyPr/>
                    <a:lstStyle/>
                    <a:p>
                      <a:pPr algn="ctr"/>
                      <a:r>
                        <a:rPr lang="en-US" dirty="0" smtClean="0"/>
                        <a:t>73.9%</a:t>
                      </a:r>
                      <a:endParaRPr lang="en-US" dirty="0"/>
                    </a:p>
                  </a:txBody>
                  <a:tcPr/>
                </a:tc>
                <a:tc>
                  <a:txBody>
                    <a:bodyPr/>
                    <a:lstStyle/>
                    <a:p>
                      <a:pPr algn="ctr"/>
                      <a:r>
                        <a:rPr lang="en-US" dirty="0" smtClean="0"/>
                        <a:t>69.8%</a:t>
                      </a:r>
                      <a:endParaRPr lang="en-US" dirty="0"/>
                    </a:p>
                  </a:txBody>
                  <a:tcPr/>
                </a:tc>
              </a:tr>
              <a:tr h="370840">
                <a:tc>
                  <a:txBody>
                    <a:bodyPr/>
                    <a:lstStyle/>
                    <a:p>
                      <a:pPr algn="ctr"/>
                      <a:r>
                        <a:rPr lang="en-US" dirty="0" smtClean="0"/>
                        <a:t>2011-12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69.2%</a:t>
                      </a:r>
                      <a:endParaRPr lang="en-US" dirty="0"/>
                    </a:p>
                  </a:txBody>
                  <a:tcPr/>
                </a:tc>
                <a:tc>
                  <a:txBody>
                    <a:bodyPr/>
                    <a:lstStyle/>
                    <a:p>
                      <a:pPr algn="ctr"/>
                      <a:r>
                        <a:rPr lang="en-US" dirty="0" smtClean="0"/>
                        <a:t>69.3%</a:t>
                      </a:r>
                      <a:endParaRPr lang="en-US" dirty="0"/>
                    </a:p>
                  </a:txBody>
                  <a:tcPr/>
                </a:tc>
                <a:tc>
                  <a:txBody>
                    <a:bodyPr/>
                    <a:lstStyle/>
                    <a:p>
                      <a:pPr algn="ctr"/>
                      <a:r>
                        <a:rPr lang="en-US" dirty="0" smtClean="0"/>
                        <a:t>69.4%</a:t>
                      </a:r>
                      <a:endParaRPr lang="en-US" dirty="0"/>
                    </a:p>
                  </a:txBody>
                  <a:tcPr/>
                </a:tc>
              </a:tr>
              <a:tr h="370840">
                <a:tc>
                  <a:txBody>
                    <a:bodyPr/>
                    <a:lstStyle/>
                    <a:p>
                      <a:pPr algn="ctr"/>
                      <a:r>
                        <a:rPr lang="en-US" dirty="0" smtClean="0"/>
                        <a:t>2012-13</a:t>
                      </a:r>
                      <a:endParaRPr lang="en-US" dirty="0"/>
                    </a:p>
                  </a:txBody>
                  <a:tcPr/>
                </a:tc>
                <a:tc>
                  <a:txBody>
                    <a:bodyPr/>
                    <a:lstStyle/>
                    <a:p>
                      <a:pPr algn="ctr"/>
                      <a:r>
                        <a:rPr lang="en-US" dirty="0" smtClean="0"/>
                        <a:t>70.8%</a:t>
                      </a:r>
                      <a:endParaRPr lang="en-US" dirty="0"/>
                    </a:p>
                  </a:txBody>
                  <a:tcPr/>
                </a:tc>
                <a:tc>
                  <a:txBody>
                    <a:bodyPr/>
                    <a:lstStyle/>
                    <a:p>
                      <a:pPr algn="ctr"/>
                      <a:r>
                        <a:rPr lang="en-US" dirty="0" smtClean="0"/>
                        <a:t>74.5%</a:t>
                      </a:r>
                      <a:endParaRPr lang="en-US" dirty="0"/>
                    </a:p>
                  </a:txBody>
                  <a:tcPr/>
                </a:tc>
                <a:tc>
                  <a:txBody>
                    <a:bodyPr/>
                    <a:lstStyle/>
                    <a:p>
                      <a:pPr algn="ctr"/>
                      <a:r>
                        <a:rPr lang="en-US" dirty="0" smtClean="0"/>
                        <a:t>76.2%</a:t>
                      </a:r>
                      <a:endParaRPr lang="en-US" dirty="0"/>
                    </a:p>
                  </a:txBody>
                  <a:tcPr/>
                </a:tc>
              </a:tr>
              <a:tr h="370840">
                <a:tc>
                  <a:txBody>
                    <a:bodyPr/>
                    <a:lstStyle/>
                    <a:p>
                      <a:pPr algn="ctr"/>
                      <a:r>
                        <a:rPr lang="en-US" dirty="0" smtClean="0"/>
                        <a:t>2013-14</a:t>
                      </a:r>
                      <a:endParaRPr lang="en-US" dirty="0"/>
                    </a:p>
                  </a:txBody>
                  <a:tcPr/>
                </a:tc>
                <a:tc>
                  <a:txBody>
                    <a:bodyPr/>
                    <a:lstStyle/>
                    <a:p>
                      <a:pPr algn="ctr"/>
                      <a:r>
                        <a:rPr lang="en-US" dirty="0" smtClean="0"/>
                        <a:t>76.5%</a:t>
                      </a:r>
                      <a:endParaRPr lang="en-US" dirty="0"/>
                    </a:p>
                  </a:txBody>
                  <a:tcPr/>
                </a:tc>
                <a:tc>
                  <a:txBody>
                    <a:bodyPr/>
                    <a:lstStyle/>
                    <a:p>
                      <a:pPr algn="ctr"/>
                      <a:r>
                        <a:rPr lang="en-US" dirty="0" smtClean="0"/>
                        <a:t>77.8%</a:t>
                      </a:r>
                      <a:endParaRPr lang="en-US" dirty="0"/>
                    </a:p>
                  </a:txBody>
                  <a:tcPr/>
                </a:tc>
                <a:tc>
                  <a:txBody>
                    <a:bodyPr/>
                    <a:lstStyle/>
                    <a:p>
                      <a:pPr algn="ctr"/>
                      <a:r>
                        <a:rPr lang="en-US" dirty="0" smtClean="0"/>
                        <a:t>77%</a:t>
                      </a:r>
                      <a:endParaRPr lang="en-US" dirty="0"/>
                    </a:p>
                  </a:txBody>
                  <a:tcPr/>
                </a:tc>
              </a:tr>
            </a:tbl>
          </a:graphicData>
        </a:graphic>
      </p:graphicFrame>
    </p:spTree>
    <p:extLst>
      <p:ext uri="{BB962C8B-B14F-4D97-AF65-F5344CB8AC3E}">
        <p14:creationId xmlns:p14="http://schemas.microsoft.com/office/powerpoint/2010/main" val="41488581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57</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Content Placeholder 4"/>
          <p:cNvSpPr>
            <a:spLocks noGrp="1"/>
          </p:cNvSpPr>
          <p:nvPr>
            <p:ph idx="4294967295"/>
          </p:nvPr>
        </p:nvSpPr>
        <p:spPr>
          <a:xfrm>
            <a:off x="1347952" y="2238181"/>
            <a:ext cx="2514600" cy="609600"/>
          </a:xfrm>
        </p:spPr>
        <p:txBody>
          <a:bodyPr>
            <a:normAutofit/>
          </a:bodyPr>
          <a:lstStyle/>
          <a:p>
            <a:pPr marL="0" indent="0">
              <a:buNone/>
            </a:pPr>
            <a:r>
              <a:rPr lang="en-US" sz="2400" dirty="0" smtClean="0">
                <a:solidFill>
                  <a:schemeClr val="tx1"/>
                </a:solidFill>
                <a:latin typeface="Arial Rounded MT Bold" pitchFamily="34" charset="0"/>
              </a:rPr>
              <a:t>Grade 7 Writing</a:t>
            </a:r>
            <a:endParaRPr lang="en-US" sz="2400" dirty="0">
              <a:solidFill>
                <a:schemeClr val="tx1"/>
              </a:solidFill>
              <a:latin typeface="Arial Rounded MT Bold"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04807944"/>
              </p:ext>
            </p:extLst>
          </p:nvPr>
        </p:nvGraphicFramePr>
        <p:xfrm>
          <a:off x="1347952" y="2813886"/>
          <a:ext cx="6096000" cy="249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Year</a:t>
                      </a:r>
                      <a:endParaRPr lang="en-US" dirty="0"/>
                    </a:p>
                  </a:txBody>
                  <a:tcPr/>
                </a:tc>
                <a:tc>
                  <a:txBody>
                    <a:bodyPr/>
                    <a:lstStyle/>
                    <a:p>
                      <a:pPr algn="ctr"/>
                      <a:r>
                        <a:rPr lang="en-US" dirty="0" smtClean="0"/>
                        <a:t>Stanley High School</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370840">
                <a:tc>
                  <a:txBody>
                    <a:bodyPr/>
                    <a:lstStyle/>
                    <a:p>
                      <a:pPr algn="ctr"/>
                      <a:r>
                        <a:rPr lang="en-US" dirty="0" smtClean="0"/>
                        <a:t>  2009-10</a:t>
                      </a:r>
                      <a:endParaRPr lang="en-US" dirty="0"/>
                    </a:p>
                  </a:txBody>
                  <a:tcPr/>
                </a:tc>
                <a:tc>
                  <a:txBody>
                    <a:bodyPr/>
                    <a:lstStyle/>
                    <a:p>
                      <a:pPr algn="ctr"/>
                      <a:r>
                        <a:rPr lang="en-US" dirty="0" smtClean="0"/>
                        <a:t>47.4%</a:t>
                      </a:r>
                      <a:endParaRPr lang="en-US" dirty="0"/>
                    </a:p>
                  </a:txBody>
                  <a:tcPr/>
                </a:tc>
                <a:tc>
                  <a:txBody>
                    <a:bodyPr/>
                    <a:lstStyle/>
                    <a:p>
                      <a:pPr algn="ctr"/>
                      <a:r>
                        <a:rPr lang="en-US" dirty="0" smtClean="0"/>
                        <a:t>49.9%</a:t>
                      </a:r>
                      <a:endParaRPr lang="en-US" dirty="0"/>
                    </a:p>
                  </a:txBody>
                  <a:tcPr/>
                </a:tc>
                <a:tc>
                  <a:txBody>
                    <a:bodyPr/>
                    <a:lstStyle/>
                    <a:p>
                      <a:pPr algn="ctr"/>
                      <a:r>
                        <a:rPr lang="en-US" dirty="0" smtClean="0"/>
                        <a:t>51.9%</a:t>
                      </a:r>
                      <a:endParaRPr lang="en-US" dirty="0"/>
                    </a:p>
                  </a:txBody>
                  <a:tcPr/>
                </a:tc>
              </a:tr>
              <a:tr h="370840">
                <a:tc>
                  <a:txBody>
                    <a:bodyPr/>
                    <a:lstStyle/>
                    <a:p>
                      <a:pPr algn="ctr"/>
                      <a:r>
                        <a:rPr lang="en-US" dirty="0" smtClean="0"/>
                        <a:t>2010-11</a:t>
                      </a:r>
                      <a:endParaRPr lang="en-US" dirty="0"/>
                    </a:p>
                  </a:txBody>
                  <a:tcPr/>
                </a:tc>
                <a:tc>
                  <a:txBody>
                    <a:bodyPr/>
                    <a:lstStyle/>
                    <a:p>
                      <a:pPr algn="ctr"/>
                      <a:r>
                        <a:rPr lang="en-US" dirty="0" smtClean="0"/>
                        <a:t>64.3%</a:t>
                      </a:r>
                      <a:endParaRPr lang="en-US" dirty="0"/>
                    </a:p>
                  </a:txBody>
                  <a:tcPr/>
                </a:tc>
                <a:tc>
                  <a:txBody>
                    <a:bodyPr/>
                    <a:lstStyle/>
                    <a:p>
                      <a:pPr algn="ctr"/>
                      <a:r>
                        <a:rPr lang="en-US" dirty="0" smtClean="0"/>
                        <a:t>54.5%</a:t>
                      </a:r>
                      <a:endParaRPr lang="en-US" dirty="0"/>
                    </a:p>
                  </a:txBody>
                  <a:tcPr/>
                </a:tc>
                <a:tc>
                  <a:txBody>
                    <a:bodyPr/>
                    <a:lstStyle/>
                    <a:p>
                      <a:pPr algn="ctr"/>
                      <a:r>
                        <a:rPr lang="en-US" dirty="0" smtClean="0"/>
                        <a:t>53.1%</a:t>
                      </a:r>
                      <a:endParaRPr lang="en-US" dirty="0"/>
                    </a:p>
                  </a:txBody>
                  <a:tcPr/>
                </a:tc>
              </a:tr>
              <a:tr h="370840">
                <a:tc>
                  <a:txBody>
                    <a:bodyPr/>
                    <a:lstStyle/>
                    <a:p>
                      <a:pPr algn="ctr"/>
                      <a:r>
                        <a:rPr lang="en-US" dirty="0" smtClean="0"/>
                        <a:t>2011-12</a:t>
                      </a:r>
                      <a:endParaRPr lang="en-US" dirty="0"/>
                    </a:p>
                  </a:txBody>
                  <a:tcPr/>
                </a:tc>
                <a:tc>
                  <a:txBody>
                    <a:bodyPr/>
                    <a:lstStyle/>
                    <a:p>
                      <a:pPr algn="ctr"/>
                      <a:r>
                        <a:rPr lang="en-US" dirty="0" smtClean="0"/>
                        <a:t>65.4%</a:t>
                      </a:r>
                      <a:endParaRPr lang="en-US" dirty="0"/>
                    </a:p>
                  </a:txBody>
                  <a:tcPr/>
                </a:tc>
                <a:tc>
                  <a:txBody>
                    <a:bodyPr/>
                    <a:lstStyle/>
                    <a:p>
                      <a:pPr algn="ctr"/>
                      <a:r>
                        <a:rPr lang="en-US" dirty="0" smtClean="0"/>
                        <a:t>63.5%</a:t>
                      </a:r>
                      <a:endParaRPr lang="en-US" dirty="0"/>
                    </a:p>
                  </a:txBody>
                  <a:tcPr/>
                </a:tc>
                <a:tc>
                  <a:txBody>
                    <a:bodyPr/>
                    <a:lstStyle/>
                    <a:p>
                      <a:pPr algn="ctr"/>
                      <a:r>
                        <a:rPr lang="en-US" dirty="0" smtClean="0"/>
                        <a:t>64.5%</a:t>
                      </a:r>
                      <a:endParaRPr lang="en-US" dirty="0"/>
                    </a:p>
                  </a:txBody>
                  <a:tcPr/>
                </a:tc>
              </a:tr>
              <a:tr h="370840">
                <a:tc>
                  <a:txBody>
                    <a:bodyPr/>
                    <a:lstStyle/>
                    <a:p>
                      <a:pPr algn="ctr"/>
                      <a:r>
                        <a:rPr lang="en-US" dirty="0" smtClean="0"/>
                        <a:t>2012-13</a:t>
                      </a:r>
                      <a:endParaRPr lang="en-US" dirty="0"/>
                    </a:p>
                  </a:txBody>
                  <a:tcPr/>
                </a:tc>
                <a:tc>
                  <a:txBody>
                    <a:bodyPr/>
                    <a:lstStyle/>
                    <a:p>
                      <a:pPr algn="ctr"/>
                      <a:r>
                        <a:rPr lang="en-US" dirty="0" smtClean="0"/>
                        <a:t>53.3%</a:t>
                      </a:r>
                      <a:endParaRPr lang="en-US" dirty="0"/>
                    </a:p>
                  </a:txBody>
                  <a:tcPr/>
                </a:tc>
                <a:tc>
                  <a:txBody>
                    <a:bodyPr/>
                    <a:lstStyle/>
                    <a:p>
                      <a:pPr algn="ctr"/>
                      <a:r>
                        <a:rPr lang="en-US" dirty="0" smtClean="0"/>
                        <a:t>59.7%</a:t>
                      </a:r>
                      <a:endParaRPr lang="en-US" dirty="0"/>
                    </a:p>
                  </a:txBody>
                  <a:tcPr/>
                </a:tc>
                <a:tc>
                  <a:txBody>
                    <a:bodyPr/>
                    <a:lstStyle/>
                    <a:p>
                      <a:pPr algn="ctr"/>
                      <a:r>
                        <a:rPr lang="en-US" dirty="0" smtClean="0"/>
                        <a:t>62.6%</a:t>
                      </a:r>
                      <a:endParaRPr lang="en-US" dirty="0"/>
                    </a:p>
                  </a:txBody>
                  <a:tcPr/>
                </a:tc>
              </a:tr>
              <a:tr h="370840">
                <a:tc>
                  <a:txBody>
                    <a:bodyPr/>
                    <a:lstStyle/>
                    <a:p>
                      <a:pPr algn="ctr"/>
                      <a:r>
                        <a:rPr lang="en-US" dirty="0" smtClean="0"/>
                        <a:t>2013-14</a:t>
                      </a:r>
                      <a:endParaRPr lang="en-US" dirty="0"/>
                    </a:p>
                  </a:txBody>
                  <a:tcPr/>
                </a:tc>
                <a:tc>
                  <a:txBody>
                    <a:bodyPr/>
                    <a:lstStyle/>
                    <a:p>
                      <a:pPr algn="ctr"/>
                      <a:r>
                        <a:rPr lang="en-US" dirty="0" smtClean="0"/>
                        <a:t>NA</a:t>
                      </a:r>
                      <a:endParaRPr lang="en-US" dirty="0"/>
                    </a:p>
                  </a:txBody>
                  <a:tcPr/>
                </a:tc>
                <a:tc>
                  <a:txBody>
                    <a:bodyPr/>
                    <a:lstStyle/>
                    <a:p>
                      <a:pPr algn="ctr"/>
                      <a:r>
                        <a:rPr lang="en-US" dirty="0" smtClean="0"/>
                        <a:t>52.9%*</a:t>
                      </a:r>
                      <a:endParaRPr lang="en-US" dirty="0"/>
                    </a:p>
                  </a:txBody>
                  <a:tcPr/>
                </a:tc>
                <a:tc>
                  <a:txBody>
                    <a:bodyPr/>
                    <a:lstStyle/>
                    <a:p>
                      <a:pPr algn="ctr"/>
                      <a:r>
                        <a:rPr lang="en-US" dirty="0" smtClean="0"/>
                        <a:t>59.7%*</a:t>
                      </a:r>
                      <a:endParaRPr lang="en-US" dirty="0"/>
                    </a:p>
                  </a:txBody>
                  <a:tcPr/>
                </a:tc>
              </a:tr>
            </a:tbl>
          </a:graphicData>
        </a:graphic>
      </p:graphicFrame>
      <p:sp>
        <p:nvSpPr>
          <p:cNvPr id="8" name="Rectangle 7"/>
          <p:cNvSpPr/>
          <p:nvPr/>
        </p:nvSpPr>
        <p:spPr>
          <a:xfrm>
            <a:off x="1820918" y="5644056"/>
            <a:ext cx="4379660" cy="369332"/>
          </a:xfrm>
          <a:prstGeom prst="rect">
            <a:avLst/>
          </a:prstGeom>
        </p:spPr>
        <p:txBody>
          <a:bodyPr wrap="none">
            <a:spAutoFit/>
          </a:bodyPr>
          <a:lstStyle/>
          <a:p>
            <a:r>
              <a:rPr lang="en-US" dirty="0" smtClean="0">
                <a:latin typeface="Arial Rounded MT Bold" pitchFamily="34" charset="0"/>
              </a:rPr>
              <a:t>* Based on a 20% sample of students.</a:t>
            </a:r>
            <a:endParaRPr lang="en-US" dirty="0">
              <a:latin typeface="Arial Rounded MT Bold" pitchFamily="34" charset="0"/>
            </a:endParaRPr>
          </a:p>
        </p:txBody>
      </p:sp>
      <p:sp>
        <p:nvSpPr>
          <p:cNvPr id="9" name="Title 3"/>
          <p:cNvSpPr>
            <a:spLocks noGrp="1"/>
          </p:cNvSpPr>
          <p:nvPr>
            <p:ph type="title"/>
          </p:nvPr>
        </p:nvSpPr>
        <p:spPr>
          <a:xfrm>
            <a:off x="315310" y="762654"/>
            <a:ext cx="8229600" cy="1205145"/>
          </a:xfrm>
        </p:spPr>
        <p:txBody>
          <a:bodyPr/>
          <a:lstStyle/>
          <a:p>
            <a:r>
              <a:rPr lang="en-US" sz="3200" dirty="0" smtClean="0">
                <a:solidFill>
                  <a:schemeClr val="tx1"/>
                </a:solidFill>
                <a:latin typeface="Arial Rounded MT Bold" pitchFamily="34" charset="0"/>
              </a:rPr>
              <a:t>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a:t>
            </a:r>
            <a:endParaRPr lang="en-US" sz="3200" dirty="0">
              <a:solidFill>
                <a:schemeClr val="tx1"/>
              </a:solidFill>
              <a:latin typeface="Arial Rounded MT Bold" pitchFamily="34" charset="0"/>
            </a:endParaRPr>
          </a:p>
        </p:txBody>
      </p:sp>
    </p:spTree>
    <p:extLst>
      <p:ext uri="{BB962C8B-B14F-4D97-AF65-F5344CB8AC3E}">
        <p14:creationId xmlns:p14="http://schemas.microsoft.com/office/powerpoint/2010/main" val="20904656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58</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Content Placeholder 6"/>
          <p:cNvSpPr>
            <a:spLocks noGrp="1"/>
          </p:cNvSpPr>
          <p:nvPr>
            <p:ph idx="4294967295"/>
          </p:nvPr>
        </p:nvSpPr>
        <p:spPr>
          <a:xfrm>
            <a:off x="1164020" y="2490952"/>
            <a:ext cx="3660228" cy="609600"/>
          </a:xfrm>
        </p:spPr>
        <p:txBody>
          <a:bodyPr>
            <a:noAutofit/>
          </a:bodyPr>
          <a:lstStyle/>
          <a:p>
            <a:pPr marL="0" indent="0">
              <a:buNone/>
            </a:pPr>
            <a:r>
              <a:rPr lang="en-US" dirty="0" smtClean="0">
                <a:solidFill>
                  <a:schemeClr val="tx1"/>
                </a:solidFill>
                <a:latin typeface="Arial Rounded MT Bold" pitchFamily="34" charset="0"/>
              </a:rPr>
              <a:t>Grade 8 Numeracy</a:t>
            </a:r>
          </a:p>
          <a:p>
            <a:pPr marL="0" indent="0">
              <a:buNone/>
            </a:pPr>
            <a:endParaRPr lang="en-US" dirty="0">
              <a:solidFill>
                <a:schemeClr val="tx1"/>
              </a:solidFill>
              <a:latin typeface="Arial Rounded MT Bold"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46383147"/>
              </p:ext>
            </p:extLst>
          </p:nvPr>
        </p:nvGraphicFramePr>
        <p:xfrm>
          <a:off x="1303283" y="3100552"/>
          <a:ext cx="6096000" cy="249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Year</a:t>
                      </a:r>
                      <a:endParaRPr lang="en-US" dirty="0"/>
                    </a:p>
                  </a:txBody>
                  <a:tcPr/>
                </a:tc>
                <a:tc>
                  <a:txBody>
                    <a:bodyPr/>
                    <a:lstStyle/>
                    <a:p>
                      <a:pPr algn="ctr"/>
                      <a:r>
                        <a:rPr lang="en-US" dirty="0" smtClean="0"/>
                        <a:t>Stanley High School</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370840">
                <a:tc>
                  <a:txBody>
                    <a:bodyPr/>
                    <a:lstStyle/>
                    <a:p>
                      <a:pPr algn="ctr"/>
                      <a:r>
                        <a:rPr lang="en-US" dirty="0" smtClean="0"/>
                        <a:t>  2009-10</a:t>
                      </a:r>
                      <a:endParaRPr lang="en-US" dirty="0"/>
                    </a:p>
                  </a:txBody>
                  <a:tcPr/>
                </a:tc>
                <a:tc>
                  <a:txBody>
                    <a:bodyPr/>
                    <a:lstStyle/>
                    <a:p>
                      <a:pPr algn="ctr"/>
                      <a:r>
                        <a:rPr lang="en-US" dirty="0" smtClean="0"/>
                        <a:t>40.7%</a:t>
                      </a:r>
                      <a:endParaRPr lang="en-US" dirty="0"/>
                    </a:p>
                  </a:txBody>
                  <a:tcPr/>
                </a:tc>
                <a:tc>
                  <a:txBody>
                    <a:bodyPr/>
                    <a:lstStyle/>
                    <a:p>
                      <a:pPr algn="ctr"/>
                      <a:r>
                        <a:rPr lang="en-US" dirty="0" smtClean="0"/>
                        <a:t>53.1%</a:t>
                      </a:r>
                      <a:endParaRPr lang="en-US" dirty="0"/>
                    </a:p>
                  </a:txBody>
                  <a:tcPr/>
                </a:tc>
                <a:tc>
                  <a:txBody>
                    <a:bodyPr/>
                    <a:lstStyle/>
                    <a:p>
                      <a:pPr algn="ctr"/>
                      <a:r>
                        <a:rPr lang="en-US" dirty="0" smtClean="0"/>
                        <a:t>59.3%</a:t>
                      </a:r>
                      <a:endParaRPr lang="en-US" dirty="0"/>
                    </a:p>
                  </a:txBody>
                  <a:tcPr/>
                </a:tc>
              </a:tr>
              <a:tr h="370840">
                <a:tc>
                  <a:txBody>
                    <a:bodyPr/>
                    <a:lstStyle/>
                    <a:p>
                      <a:pPr algn="ctr"/>
                      <a:r>
                        <a:rPr lang="en-US" dirty="0" smtClean="0"/>
                        <a:t>2010-11</a:t>
                      </a:r>
                      <a:endParaRPr lang="en-US" dirty="0"/>
                    </a:p>
                  </a:txBody>
                  <a:tcPr/>
                </a:tc>
                <a:tc>
                  <a:txBody>
                    <a:bodyPr/>
                    <a:lstStyle/>
                    <a:p>
                      <a:pPr algn="ctr"/>
                      <a:r>
                        <a:rPr lang="en-US" dirty="0" smtClean="0"/>
                        <a:t>57.9%</a:t>
                      </a:r>
                      <a:endParaRPr lang="en-US" dirty="0"/>
                    </a:p>
                  </a:txBody>
                  <a:tcPr/>
                </a:tc>
                <a:tc>
                  <a:txBody>
                    <a:bodyPr/>
                    <a:lstStyle/>
                    <a:p>
                      <a:pPr algn="ctr"/>
                      <a:r>
                        <a:rPr lang="en-US" dirty="0" smtClean="0"/>
                        <a:t>54.5%</a:t>
                      </a:r>
                      <a:endParaRPr lang="en-US" dirty="0"/>
                    </a:p>
                  </a:txBody>
                  <a:tcPr/>
                </a:tc>
                <a:tc>
                  <a:txBody>
                    <a:bodyPr/>
                    <a:lstStyle/>
                    <a:p>
                      <a:pPr algn="ctr"/>
                      <a:r>
                        <a:rPr lang="en-US" dirty="0" smtClean="0"/>
                        <a:t>57.6%</a:t>
                      </a:r>
                      <a:endParaRPr lang="en-US" dirty="0"/>
                    </a:p>
                  </a:txBody>
                  <a:tcPr/>
                </a:tc>
              </a:tr>
              <a:tr h="370840">
                <a:tc>
                  <a:txBody>
                    <a:bodyPr/>
                    <a:lstStyle/>
                    <a:p>
                      <a:pPr algn="ctr"/>
                      <a:r>
                        <a:rPr lang="en-US" dirty="0" smtClean="0"/>
                        <a:t>2011-12</a:t>
                      </a:r>
                      <a:endParaRPr lang="en-US" dirty="0"/>
                    </a:p>
                  </a:txBody>
                  <a:tcPr/>
                </a:tc>
                <a:tc>
                  <a:txBody>
                    <a:bodyPr/>
                    <a:lstStyle/>
                    <a:p>
                      <a:pPr algn="ctr"/>
                      <a:r>
                        <a:rPr lang="en-US" dirty="0" smtClean="0"/>
                        <a:t>41.2%</a:t>
                      </a:r>
                      <a:endParaRPr lang="en-US" dirty="0"/>
                    </a:p>
                  </a:txBody>
                  <a:tcPr/>
                </a:tc>
                <a:tc>
                  <a:txBody>
                    <a:bodyPr/>
                    <a:lstStyle/>
                    <a:p>
                      <a:pPr algn="ctr"/>
                      <a:r>
                        <a:rPr lang="en-US" dirty="0" smtClean="0"/>
                        <a:t>52.6%</a:t>
                      </a:r>
                      <a:endParaRPr lang="en-US" dirty="0"/>
                    </a:p>
                  </a:txBody>
                  <a:tcPr/>
                </a:tc>
                <a:tc>
                  <a:txBody>
                    <a:bodyPr/>
                    <a:lstStyle/>
                    <a:p>
                      <a:pPr algn="ctr"/>
                      <a:r>
                        <a:rPr lang="en-US" dirty="0" smtClean="0"/>
                        <a:t>57.5%</a:t>
                      </a:r>
                      <a:endParaRPr lang="en-US" dirty="0"/>
                    </a:p>
                  </a:txBody>
                  <a:tcPr/>
                </a:tc>
              </a:tr>
              <a:tr h="370840">
                <a:tc>
                  <a:txBody>
                    <a:bodyPr/>
                    <a:lstStyle/>
                    <a:p>
                      <a:pPr algn="ctr"/>
                      <a:r>
                        <a:rPr lang="en-US" dirty="0" smtClean="0"/>
                        <a:t>2012-13</a:t>
                      </a:r>
                      <a:endParaRPr lang="en-US" dirty="0"/>
                    </a:p>
                  </a:txBody>
                  <a:tcPr/>
                </a:tc>
                <a:tc>
                  <a:txBody>
                    <a:bodyPr/>
                    <a:lstStyle/>
                    <a:p>
                      <a:pPr algn="ctr"/>
                      <a:r>
                        <a:rPr lang="en-US" dirty="0" smtClean="0"/>
                        <a:t>46.2%</a:t>
                      </a:r>
                      <a:endParaRPr lang="en-US" dirty="0"/>
                    </a:p>
                  </a:txBody>
                  <a:tcPr/>
                </a:tc>
                <a:tc>
                  <a:txBody>
                    <a:bodyPr/>
                    <a:lstStyle/>
                    <a:p>
                      <a:pPr algn="ctr"/>
                      <a:r>
                        <a:rPr lang="en-US" dirty="0" smtClean="0"/>
                        <a:t>53.6%</a:t>
                      </a:r>
                      <a:endParaRPr lang="en-US" dirty="0"/>
                    </a:p>
                  </a:txBody>
                  <a:tcPr/>
                </a:tc>
                <a:tc>
                  <a:txBody>
                    <a:bodyPr/>
                    <a:lstStyle/>
                    <a:p>
                      <a:pPr algn="ctr"/>
                      <a:r>
                        <a:rPr lang="en-US" dirty="0" smtClean="0"/>
                        <a:t>58.5%</a:t>
                      </a:r>
                      <a:endParaRPr lang="en-US" dirty="0"/>
                    </a:p>
                  </a:txBody>
                  <a:tcPr/>
                </a:tc>
              </a:tr>
              <a:tr h="370840">
                <a:tc>
                  <a:txBody>
                    <a:bodyPr/>
                    <a:lstStyle/>
                    <a:p>
                      <a:pPr algn="ctr"/>
                      <a:r>
                        <a:rPr lang="en-US" dirty="0" smtClean="0"/>
                        <a:t>2013-14</a:t>
                      </a:r>
                      <a:endParaRPr lang="en-US" dirty="0"/>
                    </a:p>
                  </a:txBody>
                  <a:tcPr/>
                </a:tc>
                <a:tc>
                  <a:txBody>
                    <a:bodyPr/>
                    <a:lstStyle/>
                    <a:p>
                      <a:pPr algn="ctr"/>
                      <a:r>
                        <a:rPr lang="en-US" dirty="0" smtClean="0"/>
                        <a:t>47.8%</a:t>
                      </a:r>
                      <a:endParaRPr lang="en-US" dirty="0"/>
                    </a:p>
                  </a:txBody>
                  <a:tcPr/>
                </a:tc>
                <a:tc>
                  <a:txBody>
                    <a:bodyPr/>
                    <a:lstStyle/>
                    <a:p>
                      <a:pPr algn="ctr"/>
                      <a:r>
                        <a:rPr lang="en-US" dirty="0" smtClean="0"/>
                        <a:t>49.5%</a:t>
                      </a:r>
                      <a:endParaRPr lang="en-US" dirty="0"/>
                    </a:p>
                  </a:txBody>
                  <a:tcPr/>
                </a:tc>
                <a:tc>
                  <a:txBody>
                    <a:bodyPr/>
                    <a:lstStyle/>
                    <a:p>
                      <a:pPr algn="ctr"/>
                      <a:r>
                        <a:rPr lang="en-US" dirty="0" smtClean="0"/>
                        <a:t>57.6%</a:t>
                      </a:r>
                      <a:endParaRPr lang="en-US" dirty="0"/>
                    </a:p>
                  </a:txBody>
                  <a:tcPr/>
                </a:tc>
              </a:tr>
            </a:tbl>
          </a:graphicData>
        </a:graphic>
      </p:graphicFrame>
      <p:sp>
        <p:nvSpPr>
          <p:cNvPr id="8" name="Title 3"/>
          <p:cNvSpPr>
            <a:spLocks noGrp="1"/>
          </p:cNvSpPr>
          <p:nvPr>
            <p:ph type="title"/>
          </p:nvPr>
        </p:nvSpPr>
        <p:spPr>
          <a:xfrm>
            <a:off x="315310" y="762654"/>
            <a:ext cx="8229600" cy="1205145"/>
          </a:xfrm>
        </p:spPr>
        <p:txBody>
          <a:bodyPr/>
          <a:lstStyle/>
          <a:p>
            <a:r>
              <a:rPr lang="en-US" sz="3200" dirty="0" smtClean="0">
                <a:solidFill>
                  <a:schemeClr val="tx1"/>
                </a:solidFill>
                <a:latin typeface="Arial Rounded MT Bold" pitchFamily="34" charset="0"/>
              </a:rPr>
              <a:t>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a:t>
            </a:r>
            <a:endParaRPr lang="en-US" sz="3200" dirty="0">
              <a:solidFill>
                <a:schemeClr val="tx1"/>
              </a:solidFill>
              <a:latin typeface="Arial Rounded MT Bold" pitchFamily="34" charset="0"/>
            </a:endParaRPr>
          </a:p>
        </p:txBody>
      </p:sp>
    </p:spTree>
    <p:extLst>
      <p:ext uri="{BB962C8B-B14F-4D97-AF65-F5344CB8AC3E}">
        <p14:creationId xmlns:p14="http://schemas.microsoft.com/office/powerpoint/2010/main" val="3528411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59</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TextBox 5"/>
          <p:cNvSpPr txBox="1"/>
          <p:nvPr/>
        </p:nvSpPr>
        <p:spPr>
          <a:xfrm>
            <a:off x="450322" y="2385453"/>
            <a:ext cx="8243356" cy="461665"/>
          </a:xfrm>
          <a:prstGeom prst="rect">
            <a:avLst/>
          </a:prstGeom>
          <a:noFill/>
        </p:spPr>
        <p:txBody>
          <a:bodyPr wrap="square" rtlCol="0">
            <a:spAutoFit/>
          </a:bodyPr>
          <a:lstStyle/>
          <a:p>
            <a:r>
              <a:rPr lang="en-US" sz="2400" dirty="0" smtClean="0">
                <a:latin typeface="Arial Rounded MT Bold" pitchFamily="34" charset="0"/>
              </a:rPr>
              <a:t>Grade 9 English Language Arts Proficiency - Reading</a:t>
            </a:r>
            <a:endParaRPr lang="fr-CA" sz="2400" dirty="0">
              <a:latin typeface="Arial Rounded MT Bold"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81340991"/>
              </p:ext>
            </p:extLst>
          </p:nvPr>
        </p:nvGraphicFramePr>
        <p:xfrm>
          <a:off x="1375232" y="3242442"/>
          <a:ext cx="6096000" cy="249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Year</a:t>
                      </a:r>
                      <a:endParaRPr lang="en-US" dirty="0"/>
                    </a:p>
                  </a:txBody>
                  <a:tcPr/>
                </a:tc>
                <a:tc>
                  <a:txBody>
                    <a:bodyPr/>
                    <a:lstStyle/>
                    <a:p>
                      <a:pPr algn="ctr"/>
                      <a:r>
                        <a:rPr lang="en-US" dirty="0" smtClean="0"/>
                        <a:t>Stanley High School</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370840">
                <a:tc>
                  <a:txBody>
                    <a:bodyPr/>
                    <a:lstStyle/>
                    <a:p>
                      <a:pPr algn="ctr"/>
                      <a:r>
                        <a:rPr lang="en-US" dirty="0" smtClean="0"/>
                        <a:t>  2009-10</a:t>
                      </a:r>
                      <a:endParaRPr lang="en-US" dirty="0"/>
                    </a:p>
                  </a:txBody>
                  <a:tcPr/>
                </a:tc>
                <a:tc>
                  <a:txBody>
                    <a:bodyPr/>
                    <a:lstStyle/>
                    <a:p>
                      <a:pPr algn="ctr"/>
                      <a:r>
                        <a:rPr lang="en-US" dirty="0" smtClean="0"/>
                        <a:t>87.5%</a:t>
                      </a:r>
                      <a:endParaRPr lang="en-US" dirty="0"/>
                    </a:p>
                  </a:txBody>
                  <a:tcPr/>
                </a:tc>
                <a:tc>
                  <a:txBody>
                    <a:bodyPr/>
                    <a:lstStyle/>
                    <a:p>
                      <a:pPr algn="ctr"/>
                      <a:r>
                        <a:rPr lang="en-US" dirty="0" smtClean="0"/>
                        <a:t>67.1%</a:t>
                      </a:r>
                      <a:endParaRPr lang="en-US" dirty="0"/>
                    </a:p>
                  </a:txBody>
                  <a:tcPr/>
                </a:tc>
                <a:tc>
                  <a:txBody>
                    <a:bodyPr/>
                    <a:lstStyle/>
                    <a:p>
                      <a:pPr algn="ctr"/>
                      <a:r>
                        <a:rPr lang="en-US" dirty="0" smtClean="0"/>
                        <a:t>65.3%</a:t>
                      </a:r>
                      <a:endParaRPr lang="en-US" dirty="0"/>
                    </a:p>
                  </a:txBody>
                  <a:tcPr/>
                </a:tc>
              </a:tr>
              <a:tr h="370840">
                <a:tc>
                  <a:txBody>
                    <a:bodyPr/>
                    <a:lstStyle/>
                    <a:p>
                      <a:pPr algn="ctr"/>
                      <a:r>
                        <a:rPr lang="en-US" dirty="0" smtClean="0"/>
                        <a:t>2010-11</a:t>
                      </a:r>
                      <a:endParaRPr lang="en-US" dirty="0"/>
                    </a:p>
                  </a:txBody>
                  <a:tcPr/>
                </a:tc>
                <a:tc>
                  <a:txBody>
                    <a:bodyPr/>
                    <a:lstStyle/>
                    <a:p>
                      <a:pPr algn="ctr"/>
                      <a:r>
                        <a:rPr lang="en-US" dirty="0" smtClean="0"/>
                        <a:t>73.1%</a:t>
                      </a:r>
                      <a:endParaRPr lang="en-US" dirty="0"/>
                    </a:p>
                  </a:txBody>
                  <a:tcPr/>
                </a:tc>
                <a:tc>
                  <a:txBody>
                    <a:bodyPr/>
                    <a:lstStyle/>
                    <a:p>
                      <a:pPr algn="ctr"/>
                      <a:r>
                        <a:rPr lang="en-US" dirty="0" smtClean="0"/>
                        <a:t>77.4%</a:t>
                      </a:r>
                      <a:endParaRPr lang="en-US" dirty="0"/>
                    </a:p>
                  </a:txBody>
                  <a:tcPr/>
                </a:tc>
                <a:tc>
                  <a:txBody>
                    <a:bodyPr/>
                    <a:lstStyle/>
                    <a:p>
                      <a:pPr algn="ctr"/>
                      <a:r>
                        <a:rPr lang="en-US" dirty="0" smtClean="0"/>
                        <a:t>72.5%</a:t>
                      </a:r>
                      <a:endParaRPr lang="en-US" dirty="0"/>
                    </a:p>
                  </a:txBody>
                  <a:tcPr/>
                </a:tc>
              </a:tr>
              <a:tr h="370840">
                <a:tc>
                  <a:txBody>
                    <a:bodyPr/>
                    <a:lstStyle/>
                    <a:p>
                      <a:pPr algn="ctr"/>
                      <a:r>
                        <a:rPr lang="en-US" dirty="0" smtClean="0"/>
                        <a:t>2011-12</a:t>
                      </a:r>
                      <a:endParaRPr lang="en-US" dirty="0"/>
                    </a:p>
                  </a:txBody>
                  <a:tcPr/>
                </a:tc>
                <a:tc>
                  <a:txBody>
                    <a:bodyPr/>
                    <a:lstStyle/>
                    <a:p>
                      <a:pPr algn="ctr"/>
                      <a:r>
                        <a:rPr lang="en-US" dirty="0" smtClean="0"/>
                        <a:t>66.7%</a:t>
                      </a:r>
                      <a:endParaRPr lang="en-US" dirty="0"/>
                    </a:p>
                  </a:txBody>
                  <a:tcPr/>
                </a:tc>
                <a:tc>
                  <a:txBody>
                    <a:bodyPr/>
                    <a:lstStyle/>
                    <a:p>
                      <a:pPr algn="ctr"/>
                      <a:r>
                        <a:rPr lang="en-US" dirty="0" smtClean="0"/>
                        <a:t>75.2%</a:t>
                      </a:r>
                      <a:endParaRPr lang="en-US" dirty="0"/>
                    </a:p>
                  </a:txBody>
                  <a:tcPr/>
                </a:tc>
                <a:tc>
                  <a:txBody>
                    <a:bodyPr/>
                    <a:lstStyle/>
                    <a:p>
                      <a:pPr algn="ctr"/>
                      <a:r>
                        <a:rPr lang="en-US" dirty="0" smtClean="0"/>
                        <a:t>73.5%</a:t>
                      </a:r>
                      <a:endParaRPr lang="en-US" dirty="0"/>
                    </a:p>
                  </a:txBody>
                  <a:tcPr/>
                </a:tc>
              </a:tr>
              <a:tr h="370840">
                <a:tc>
                  <a:txBody>
                    <a:bodyPr/>
                    <a:lstStyle/>
                    <a:p>
                      <a:pPr algn="ctr"/>
                      <a:r>
                        <a:rPr lang="en-US" dirty="0" smtClean="0"/>
                        <a:t>2012-13</a:t>
                      </a:r>
                      <a:endParaRPr lang="en-US" dirty="0"/>
                    </a:p>
                  </a:txBody>
                  <a:tcPr/>
                </a:tc>
                <a:tc>
                  <a:txBody>
                    <a:bodyPr/>
                    <a:lstStyle/>
                    <a:p>
                      <a:pPr algn="ctr"/>
                      <a:r>
                        <a:rPr lang="en-US" dirty="0" smtClean="0"/>
                        <a:t>80%</a:t>
                      </a:r>
                      <a:endParaRPr lang="en-US" dirty="0"/>
                    </a:p>
                  </a:txBody>
                  <a:tcPr/>
                </a:tc>
                <a:tc>
                  <a:txBody>
                    <a:bodyPr/>
                    <a:lstStyle/>
                    <a:p>
                      <a:pPr algn="ctr"/>
                      <a:r>
                        <a:rPr lang="en-US" dirty="0" smtClean="0"/>
                        <a:t>78.6%</a:t>
                      </a:r>
                      <a:endParaRPr lang="en-US" dirty="0"/>
                    </a:p>
                  </a:txBody>
                  <a:tcPr/>
                </a:tc>
                <a:tc>
                  <a:txBody>
                    <a:bodyPr/>
                    <a:lstStyle/>
                    <a:p>
                      <a:pPr algn="ctr"/>
                      <a:r>
                        <a:rPr lang="en-US" dirty="0" smtClean="0"/>
                        <a:t>78.1%</a:t>
                      </a:r>
                      <a:endParaRPr lang="en-US" dirty="0"/>
                    </a:p>
                  </a:txBody>
                  <a:tcPr/>
                </a:tc>
              </a:tr>
              <a:tr h="370840">
                <a:tc>
                  <a:txBody>
                    <a:bodyPr/>
                    <a:lstStyle/>
                    <a:p>
                      <a:pPr algn="ctr"/>
                      <a:r>
                        <a:rPr lang="en-US" dirty="0" smtClean="0"/>
                        <a:t>2013-14</a:t>
                      </a:r>
                      <a:endParaRPr lang="en-US" dirty="0"/>
                    </a:p>
                  </a:txBody>
                  <a:tcPr/>
                </a:tc>
                <a:tc>
                  <a:txBody>
                    <a:bodyPr/>
                    <a:lstStyle/>
                    <a:p>
                      <a:pPr algn="ctr"/>
                      <a:r>
                        <a:rPr lang="en-US" dirty="0" smtClean="0"/>
                        <a:t>72%</a:t>
                      </a:r>
                      <a:endParaRPr lang="en-US" dirty="0"/>
                    </a:p>
                  </a:txBody>
                  <a:tcPr/>
                </a:tc>
                <a:tc>
                  <a:txBody>
                    <a:bodyPr/>
                    <a:lstStyle/>
                    <a:p>
                      <a:pPr algn="ctr"/>
                      <a:r>
                        <a:rPr lang="en-US" dirty="0" smtClean="0"/>
                        <a:t>80.4%</a:t>
                      </a:r>
                      <a:endParaRPr lang="en-US" dirty="0"/>
                    </a:p>
                  </a:txBody>
                  <a:tcPr/>
                </a:tc>
                <a:tc>
                  <a:txBody>
                    <a:bodyPr/>
                    <a:lstStyle/>
                    <a:p>
                      <a:pPr algn="ctr"/>
                      <a:r>
                        <a:rPr lang="en-US" dirty="0" smtClean="0"/>
                        <a:t>80.4%</a:t>
                      </a:r>
                      <a:endParaRPr lang="en-US" dirty="0"/>
                    </a:p>
                  </a:txBody>
                  <a:tcPr/>
                </a:tc>
              </a:tr>
            </a:tbl>
          </a:graphicData>
        </a:graphic>
      </p:graphicFrame>
      <p:sp>
        <p:nvSpPr>
          <p:cNvPr id="8" name="Title 3"/>
          <p:cNvSpPr>
            <a:spLocks noGrp="1"/>
          </p:cNvSpPr>
          <p:nvPr>
            <p:ph type="title"/>
          </p:nvPr>
        </p:nvSpPr>
        <p:spPr>
          <a:xfrm>
            <a:off x="315310" y="762654"/>
            <a:ext cx="8229600" cy="1205145"/>
          </a:xfrm>
        </p:spPr>
        <p:txBody>
          <a:bodyPr/>
          <a:lstStyle/>
          <a:p>
            <a:r>
              <a:rPr lang="en-US" sz="3200" dirty="0" smtClean="0">
                <a:solidFill>
                  <a:schemeClr val="tx1"/>
                </a:solidFill>
                <a:latin typeface="Arial Rounded MT Bold" pitchFamily="34" charset="0"/>
              </a:rPr>
              <a:t>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a:t>
            </a:r>
            <a:endParaRPr lang="en-US" sz="3200" dirty="0">
              <a:solidFill>
                <a:schemeClr val="tx1"/>
              </a:solidFill>
              <a:latin typeface="Arial Rounded MT Bold" pitchFamily="34" charset="0"/>
            </a:endParaRPr>
          </a:p>
        </p:txBody>
      </p:sp>
    </p:spTree>
    <p:extLst>
      <p:ext uri="{BB962C8B-B14F-4D97-AF65-F5344CB8AC3E}">
        <p14:creationId xmlns:p14="http://schemas.microsoft.com/office/powerpoint/2010/main" val="1787446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3"/>
          <p:cNvSpPr>
            <a:spLocks noGrp="1"/>
          </p:cNvSpPr>
          <p:nvPr>
            <p:ph type="title"/>
          </p:nvPr>
        </p:nvSpPr>
        <p:spPr>
          <a:xfrm>
            <a:off x="407385" y="800219"/>
            <a:ext cx="8042276" cy="907465"/>
          </a:xfrm>
        </p:spPr>
        <p:txBody>
          <a:bodyPr/>
          <a:lstStyle/>
          <a:p>
            <a:r>
              <a:rPr lang="en-US" sz="3600" dirty="0" smtClean="0">
                <a:solidFill>
                  <a:schemeClr val="tx1"/>
                </a:solidFill>
                <a:latin typeface="Arial Rounded MT Bold" pitchFamily="34" charset="0"/>
              </a:rPr>
              <a:t> Stanley Elementary Enrolment</a:t>
            </a:r>
            <a:endParaRPr lang="en-US" sz="3600" dirty="0">
              <a:solidFill>
                <a:schemeClr val="tx1"/>
              </a:solidFill>
              <a:latin typeface="Arial Rounded MT Bold" pitchFamily="34" charset="0"/>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645659805"/>
              </p:ext>
            </p:extLst>
          </p:nvPr>
        </p:nvGraphicFramePr>
        <p:xfrm>
          <a:off x="3810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07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60</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TextBox 5"/>
          <p:cNvSpPr txBox="1"/>
          <p:nvPr/>
        </p:nvSpPr>
        <p:spPr>
          <a:xfrm>
            <a:off x="367863" y="2391509"/>
            <a:ext cx="8287406" cy="461665"/>
          </a:xfrm>
          <a:prstGeom prst="rect">
            <a:avLst/>
          </a:prstGeom>
          <a:noFill/>
        </p:spPr>
        <p:txBody>
          <a:bodyPr wrap="square" rtlCol="0">
            <a:spAutoFit/>
          </a:bodyPr>
          <a:lstStyle/>
          <a:p>
            <a:r>
              <a:rPr lang="en-US" sz="2400" dirty="0" smtClean="0">
                <a:latin typeface="Arial Rounded MT Bold" pitchFamily="34" charset="0"/>
              </a:rPr>
              <a:t>Grade 9 English Language Arts Proficiency - Writing</a:t>
            </a:r>
            <a:endParaRPr lang="fr-CA" sz="2400" dirty="0">
              <a:latin typeface="Arial Rounded MT Bold"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27082623"/>
              </p:ext>
            </p:extLst>
          </p:nvPr>
        </p:nvGraphicFramePr>
        <p:xfrm>
          <a:off x="1334814" y="3400096"/>
          <a:ext cx="6096000" cy="24942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Year</a:t>
                      </a:r>
                      <a:endParaRPr lang="en-US" dirty="0"/>
                    </a:p>
                  </a:txBody>
                  <a:tcPr/>
                </a:tc>
                <a:tc>
                  <a:txBody>
                    <a:bodyPr/>
                    <a:lstStyle/>
                    <a:p>
                      <a:pPr algn="ctr"/>
                      <a:r>
                        <a:rPr lang="en-US" dirty="0" smtClean="0"/>
                        <a:t>Stanley High School</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370840">
                <a:tc>
                  <a:txBody>
                    <a:bodyPr/>
                    <a:lstStyle/>
                    <a:p>
                      <a:pPr algn="ctr"/>
                      <a:r>
                        <a:rPr lang="en-US" dirty="0" smtClean="0"/>
                        <a:t>  2009-10</a:t>
                      </a:r>
                      <a:endParaRPr lang="en-US" dirty="0"/>
                    </a:p>
                  </a:txBody>
                  <a:tcPr/>
                </a:tc>
                <a:tc>
                  <a:txBody>
                    <a:bodyPr/>
                    <a:lstStyle/>
                    <a:p>
                      <a:pPr algn="ctr"/>
                      <a:r>
                        <a:rPr lang="en-US" dirty="0" smtClean="0"/>
                        <a:t>95.8%</a:t>
                      </a:r>
                      <a:endParaRPr lang="en-US" dirty="0"/>
                    </a:p>
                  </a:txBody>
                  <a:tcPr/>
                </a:tc>
                <a:tc>
                  <a:txBody>
                    <a:bodyPr/>
                    <a:lstStyle/>
                    <a:p>
                      <a:pPr algn="ctr"/>
                      <a:r>
                        <a:rPr lang="en-US" dirty="0" smtClean="0"/>
                        <a:t>82.3%</a:t>
                      </a:r>
                      <a:endParaRPr lang="en-US" dirty="0"/>
                    </a:p>
                  </a:txBody>
                  <a:tcPr/>
                </a:tc>
                <a:tc>
                  <a:txBody>
                    <a:bodyPr/>
                    <a:lstStyle/>
                    <a:p>
                      <a:pPr algn="ctr"/>
                      <a:r>
                        <a:rPr lang="en-US" dirty="0" smtClean="0"/>
                        <a:t>77.9%</a:t>
                      </a:r>
                      <a:endParaRPr lang="en-US" dirty="0"/>
                    </a:p>
                  </a:txBody>
                  <a:tcPr/>
                </a:tc>
              </a:tr>
              <a:tr h="370840">
                <a:tc>
                  <a:txBody>
                    <a:bodyPr/>
                    <a:lstStyle/>
                    <a:p>
                      <a:pPr algn="ctr"/>
                      <a:r>
                        <a:rPr lang="en-US" dirty="0" smtClean="0"/>
                        <a:t>2010-11</a:t>
                      </a:r>
                      <a:endParaRPr lang="en-US" dirty="0"/>
                    </a:p>
                  </a:txBody>
                  <a:tcPr/>
                </a:tc>
                <a:tc>
                  <a:txBody>
                    <a:bodyPr/>
                    <a:lstStyle/>
                    <a:p>
                      <a:pPr algn="ctr"/>
                      <a:r>
                        <a:rPr lang="en-US" dirty="0" smtClean="0"/>
                        <a:t>84.6%</a:t>
                      </a:r>
                      <a:endParaRPr lang="en-US" dirty="0"/>
                    </a:p>
                  </a:txBody>
                  <a:tcPr/>
                </a:tc>
                <a:tc>
                  <a:txBody>
                    <a:bodyPr/>
                    <a:lstStyle/>
                    <a:p>
                      <a:pPr algn="ctr"/>
                      <a:r>
                        <a:rPr lang="en-US" dirty="0" smtClean="0"/>
                        <a:t>82.7%</a:t>
                      </a:r>
                      <a:endParaRPr lang="en-US" dirty="0"/>
                    </a:p>
                  </a:txBody>
                  <a:tcPr/>
                </a:tc>
                <a:tc>
                  <a:txBody>
                    <a:bodyPr/>
                    <a:lstStyle/>
                    <a:p>
                      <a:pPr algn="ctr"/>
                      <a:r>
                        <a:rPr lang="en-US" dirty="0" smtClean="0"/>
                        <a:t>78.9%</a:t>
                      </a:r>
                      <a:endParaRPr lang="en-US" dirty="0"/>
                    </a:p>
                  </a:txBody>
                  <a:tcPr/>
                </a:tc>
              </a:tr>
              <a:tr h="370840">
                <a:tc>
                  <a:txBody>
                    <a:bodyPr/>
                    <a:lstStyle/>
                    <a:p>
                      <a:pPr algn="ctr"/>
                      <a:r>
                        <a:rPr lang="en-US" dirty="0" smtClean="0"/>
                        <a:t>2011-12</a:t>
                      </a:r>
                      <a:endParaRPr lang="en-US" dirty="0"/>
                    </a:p>
                  </a:txBody>
                  <a:tcPr/>
                </a:tc>
                <a:tc>
                  <a:txBody>
                    <a:bodyPr/>
                    <a:lstStyle/>
                    <a:p>
                      <a:pPr algn="ctr"/>
                      <a:r>
                        <a:rPr lang="en-US" dirty="0" smtClean="0"/>
                        <a:t>90.5%</a:t>
                      </a:r>
                      <a:endParaRPr lang="en-US" dirty="0"/>
                    </a:p>
                  </a:txBody>
                  <a:tcPr/>
                </a:tc>
                <a:tc>
                  <a:txBody>
                    <a:bodyPr/>
                    <a:lstStyle/>
                    <a:p>
                      <a:pPr algn="ctr"/>
                      <a:r>
                        <a:rPr lang="en-US" dirty="0" smtClean="0"/>
                        <a:t>81.9%</a:t>
                      </a:r>
                      <a:endParaRPr lang="en-US" dirty="0"/>
                    </a:p>
                  </a:txBody>
                  <a:tcPr/>
                </a:tc>
                <a:tc>
                  <a:txBody>
                    <a:bodyPr/>
                    <a:lstStyle/>
                    <a:p>
                      <a:pPr algn="ctr"/>
                      <a:r>
                        <a:rPr lang="en-US" dirty="0" smtClean="0"/>
                        <a:t>82.1%</a:t>
                      </a:r>
                      <a:endParaRPr lang="en-US" dirty="0"/>
                    </a:p>
                  </a:txBody>
                  <a:tcPr/>
                </a:tc>
              </a:tr>
              <a:tr h="370840">
                <a:tc>
                  <a:txBody>
                    <a:bodyPr/>
                    <a:lstStyle/>
                    <a:p>
                      <a:pPr algn="ctr"/>
                      <a:r>
                        <a:rPr lang="en-US" dirty="0" smtClean="0"/>
                        <a:t>2012-13</a:t>
                      </a:r>
                      <a:endParaRPr lang="en-US" dirty="0"/>
                    </a:p>
                  </a:txBody>
                  <a:tcPr/>
                </a:tc>
                <a:tc>
                  <a:txBody>
                    <a:bodyPr/>
                    <a:lstStyle/>
                    <a:p>
                      <a:pPr algn="ctr"/>
                      <a:r>
                        <a:rPr lang="en-US" dirty="0" smtClean="0"/>
                        <a:t>73.3%</a:t>
                      </a:r>
                      <a:endParaRPr lang="en-US" dirty="0"/>
                    </a:p>
                  </a:txBody>
                  <a:tcPr/>
                </a:tc>
                <a:tc>
                  <a:txBody>
                    <a:bodyPr/>
                    <a:lstStyle/>
                    <a:p>
                      <a:pPr algn="ctr"/>
                      <a:r>
                        <a:rPr lang="en-US" dirty="0" smtClean="0"/>
                        <a:t>82.3%</a:t>
                      </a:r>
                      <a:endParaRPr lang="en-US" dirty="0"/>
                    </a:p>
                  </a:txBody>
                  <a:tcPr/>
                </a:tc>
                <a:tc>
                  <a:txBody>
                    <a:bodyPr/>
                    <a:lstStyle/>
                    <a:p>
                      <a:pPr algn="ctr"/>
                      <a:r>
                        <a:rPr lang="en-US" dirty="0" smtClean="0"/>
                        <a:t>82.4%</a:t>
                      </a:r>
                      <a:endParaRPr lang="en-US" dirty="0"/>
                    </a:p>
                  </a:txBody>
                  <a:tcPr/>
                </a:tc>
              </a:tr>
              <a:tr h="370840">
                <a:tc>
                  <a:txBody>
                    <a:bodyPr/>
                    <a:lstStyle/>
                    <a:p>
                      <a:pPr algn="ctr"/>
                      <a:r>
                        <a:rPr lang="en-US" dirty="0" smtClean="0"/>
                        <a:t>2013-14</a:t>
                      </a:r>
                      <a:endParaRPr lang="en-US" dirty="0"/>
                    </a:p>
                  </a:txBody>
                  <a:tcPr/>
                </a:tc>
                <a:tc>
                  <a:txBody>
                    <a:bodyPr/>
                    <a:lstStyle/>
                    <a:p>
                      <a:pPr algn="ctr"/>
                      <a:r>
                        <a:rPr lang="en-US" dirty="0" smtClean="0"/>
                        <a:t>84%</a:t>
                      </a:r>
                      <a:endParaRPr lang="en-US" dirty="0"/>
                    </a:p>
                  </a:txBody>
                  <a:tcPr/>
                </a:tc>
                <a:tc>
                  <a:txBody>
                    <a:bodyPr/>
                    <a:lstStyle/>
                    <a:p>
                      <a:pPr algn="ctr"/>
                      <a:r>
                        <a:rPr lang="en-US" dirty="0" smtClean="0"/>
                        <a:t>89.5%</a:t>
                      </a:r>
                      <a:endParaRPr lang="en-US" dirty="0"/>
                    </a:p>
                  </a:txBody>
                  <a:tcPr/>
                </a:tc>
                <a:tc>
                  <a:txBody>
                    <a:bodyPr/>
                    <a:lstStyle/>
                    <a:p>
                      <a:pPr algn="ctr"/>
                      <a:r>
                        <a:rPr lang="en-US" dirty="0" smtClean="0"/>
                        <a:t>88.2%</a:t>
                      </a:r>
                      <a:endParaRPr lang="en-US" dirty="0"/>
                    </a:p>
                  </a:txBody>
                  <a:tcPr/>
                </a:tc>
              </a:tr>
            </a:tbl>
          </a:graphicData>
        </a:graphic>
      </p:graphicFrame>
      <p:sp>
        <p:nvSpPr>
          <p:cNvPr id="8" name="Title 3"/>
          <p:cNvSpPr>
            <a:spLocks noGrp="1"/>
          </p:cNvSpPr>
          <p:nvPr>
            <p:ph type="title"/>
          </p:nvPr>
        </p:nvSpPr>
        <p:spPr>
          <a:xfrm>
            <a:off x="315310" y="762654"/>
            <a:ext cx="8229600" cy="1205145"/>
          </a:xfrm>
        </p:spPr>
        <p:txBody>
          <a:bodyPr/>
          <a:lstStyle/>
          <a:p>
            <a:r>
              <a:rPr lang="en-US" sz="3200" dirty="0" smtClean="0">
                <a:solidFill>
                  <a:schemeClr val="tx1"/>
                </a:solidFill>
                <a:latin typeface="Arial Rounded MT Bold" pitchFamily="34" charset="0"/>
              </a:rPr>
              <a:t>Provincial Assessment Results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a:t>
            </a:r>
            <a:endParaRPr lang="en-US" sz="3200" dirty="0">
              <a:solidFill>
                <a:schemeClr val="tx1"/>
              </a:solidFill>
              <a:latin typeface="Arial Rounded MT Bold" pitchFamily="34" charset="0"/>
            </a:endParaRPr>
          </a:p>
        </p:txBody>
      </p:sp>
    </p:spTree>
    <p:extLst>
      <p:ext uri="{BB962C8B-B14F-4D97-AF65-F5344CB8AC3E}">
        <p14:creationId xmlns:p14="http://schemas.microsoft.com/office/powerpoint/2010/main" val="3732064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61</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Title 1"/>
          <p:cNvSpPr>
            <a:spLocks noGrp="1"/>
          </p:cNvSpPr>
          <p:nvPr>
            <p:ph type="title"/>
          </p:nvPr>
        </p:nvSpPr>
        <p:spPr>
          <a:xfrm>
            <a:off x="157655" y="656898"/>
            <a:ext cx="8229600" cy="1143000"/>
          </a:xfrm>
        </p:spPr>
        <p:txBody>
          <a:bodyPr>
            <a:normAutofit/>
          </a:bodyPr>
          <a:lstStyle/>
          <a:p>
            <a:r>
              <a:rPr lang="en-US" sz="3200" dirty="0" smtClean="0">
                <a:solidFill>
                  <a:schemeClr val="tx1"/>
                </a:solidFill>
                <a:latin typeface="Arial Rounded MT Bold" pitchFamily="34" charset="0"/>
              </a:rPr>
              <a:t>Student Perception Data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 School </a:t>
            </a:r>
            <a:endParaRPr lang="en-US" sz="3200" dirty="0">
              <a:solidFill>
                <a:schemeClr val="tx1"/>
              </a:solidFill>
              <a:latin typeface="Arial Rounded MT Bold" pitchFamily="34" charset="0"/>
            </a:endParaRPr>
          </a:p>
        </p:txBody>
      </p:sp>
      <p:sp>
        <p:nvSpPr>
          <p:cNvPr id="7" name="Content Placeholder 2"/>
          <p:cNvSpPr>
            <a:spLocks noGrp="1"/>
          </p:cNvSpPr>
          <p:nvPr>
            <p:ph idx="1"/>
          </p:nvPr>
        </p:nvSpPr>
        <p:spPr>
          <a:xfrm>
            <a:off x="157655" y="2052146"/>
            <a:ext cx="8529145" cy="4800600"/>
          </a:xfrm>
        </p:spPr>
        <p:txBody>
          <a:bodyPr>
            <a:noAutofit/>
          </a:bodyPr>
          <a:lstStyle/>
          <a:p>
            <a:pPr marL="0" indent="0">
              <a:buNone/>
            </a:pPr>
            <a:r>
              <a:rPr lang="en-US" sz="2000" dirty="0" smtClean="0">
                <a:solidFill>
                  <a:schemeClr val="tx1"/>
                </a:solidFill>
                <a:latin typeface="Arial Rounded MT Bold" pitchFamily="34" charset="0"/>
              </a:rPr>
              <a:t>Based on the 2013-14 Student Perception of  Survey Results of Grades 6-12 students;</a:t>
            </a:r>
          </a:p>
          <a:p>
            <a:pPr>
              <a:buFont typeface="Wingdings" panose="05000000000000000000" pitchFamily="2" charset="2"/>
              <a:buChar char="§"/>
            </a:pPr>
            <a:r>
              <a:rPr lang="en-US" sz="2000" dirty="0" smtClean="0">
                <a:solidFill>
                  <a:schemeClr val="tx1"/>
                </a:solidFill>
                <a:latin typeface="Arial Rounded MT Bold" pitchFamily="34" charset="0"/>
              </a:rPr>
              <a:t>68% of students reported that they feel accepted and valued by peers and others in the building, contributing to a positive sense of belonging. </a:t>
            </a:r>
          </a:p>
          <a:p>
            <a:pPr>
              <a:buFont typeface="Wingdings" panose="05000000000000000000" pitchFamily="2" charset="2"/>
              <a:buChar char="§"/>
            </a:pPr>
            <a:r>
              <a:rPr lang="en-US" sz="2000" dirty="0" smtClean="0">
                <a:solidFill>
                  <a:schemeClr val="tx1"/>
                </a:solidFill>
                <a:latin typeface="Arial Rounded MT Bold" pitchFamily="34" charset="0"/>
              </a:rPr>
              <a:t>88% of students reported that they feel safe attending their school.</a:t>
            </a:r>
          </a:p>
          <a:p>
            <a:pPr>
              <a:buFont typeface="Wingdings" panose="05000000000000000000" pitchFamily="2" charset="2"/>
              <a:buChar char="§"/>
            </a:pPr>
            <a:r>
              <a:rPr lang="en-US" sz="2000" dirty="0" smtClean="0">
                <a:solidFill>
                  <a:schemeClr val="tx1"/>
                </a:solidFill>
                <a:latin typeface="Arial Rounded MT Bold" pitchFamily="34" charset="0"/>
              </a:rPr>
              <a:t>77% of students reported that they value school outcomes and see the importance of education to their future.</a:t>
            </a:r>
          </a:p>
          <a:p>
            <a:pPr>
              <a:buFont typeface="Wingdings" panose="05000000000000000000" pitchFamily="2" charset="2"/>
              <a:buChar char="§"/>
            </a:pPr>
            <a:r>
              <a:rPr lang="en-US" sz="2000" dirty="0" smtClean="0">
                <a:solidFill>
                  <a:schemeClr val="tx1"/>
                </a:solidFill>
                <a:latin typeface="Arial Rounded MT Bold" pitchFamily="34" charset="0"/>
              </a:rPr>
              <a:t>45% of students reported that they were interested and motivated in their learning.</a:t>
            </a:r>
          </a:p>
          <a:p>
            <a:endParaRPr lang="en-US" sz="2000" dirty="0">
              <a:solidFill>
                <a:schemeClr val="tx1"/>
              </a:solidFill>
              <a:latin typeface="Arial Rounded MT Bold" pitchFamily="34" charset="0"/>
            </a:endParaRPr>
          </a:p>
        </p:txBody>
      </p:sp>
    </p:spTree>
    <p:extLst>
      <p:ext uri="{BB962C8B-B14F-4D97-AF65-F5344CB8AC3E}">
        <p14:creationId xmlns:p14="http://schemas.microsoft.com/office/powerpoint/2010/main" val="2144242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62</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8" name="Title 1"/>
          <p:cNvSpPr>
            <a:spLocks noGrp="1"/>
          </p:cNvSpPr>
          <p:nvPr>
            <p:ph type="title"/>
          </p:nvPr>
        </p:nvSpPr>
        <p:spPr>
          <a:xfrm>
            <a:off x="331076" y="846138"/>
            <a:ext cx="8229600" cy="1143000"/>
          </a:xfrm>
        </p:spPr>
        <p:txBody>
          <a:bodyPr>
            <a:normAutofit/>
          </a:bodyPr>
          <a:lstStyle/>
          <a:p>
            <a:r>
              <a:rPr lang="en-US" sz="3200" dirty="0" smtClean="0">
                <a:solidFill>
                  <a:schemeClr val="tx1"/>
                </a:solidFill>
                <a:latin typeface="Arial Rounded MT Bold" pitchFamily="34" charset="0"/>
              </a:rPr>
              <a:t>School Benefits</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 School</a:t>
            </a:r>
            <a:endParaRPr lang="en-US" sz="3200" dirty="0">
              <a:solidFill>
                <a:schemeClr val="tx1"/>
              </a:solidFill>
              <a:latin typeface="Arial Rounded MT Bold" pitchFamily="34" charset="0"/>
            </a:endParaRPr>
          </a:p>
        </p:txBody>
      </p:sp>
      <p:sp>
        <p:nvSpPr>
          <p:cNvPr id="9" name="Content Placeholder 2"/>
          <p:cNvSpPr>
            <a:spLocks noGrp="1"/>
          </p:cNvSpPr>
          <p:nvPr>
            <p:ph idx="1"/>
          </p:nvPr>
        </p:nvSpPr>
        <p:spPr>
          <a:xfrm>
            <a:off x="457200" y="2548815"/>
            <a:ext cx="8229600" cy="3331724"/>
          </a:xfrm>
        </p:spPr>
        <p:txBody>
          <a:bodyPr>
            <a:normAutofit/>
          </a:bodyPr>
          <a:lstStyle/>
          <a:p>
            <a:r>
              <a:rPr lang="en-US" sz="2400" dirty="0" smtClean="0">
                <a:solidFill>
                  <a:schemeClr val="tx1"/>
                </a:solidFill>
                <a:latin typeface="Arial Rounded MT Bold" pitchFamily="34" charset="0"/>
              </a:rPr>
              <a:t>Staff have a strong knowledge of individual students, as well as their strengths and needs.</a:t>
            </a:r>
          </a:p>
          <a:p>
            <a:r>
              <a:rPr lang="en-US" sz="2400" dirty="0" smtClean="0">
                <a:solidFill>
                  <a:schemeClr val="tx1"/>
                </a:solidFill>
                <a:latin typeface="Arial Rounded MT Bold" pitchFamily="34" charset="0"/>
              </a:rPr>
              <a:t>Students are able to complete middle and high school in one building.</a:t>
            </a:r>
          </a:p>
          <a:p>
            <a:r>
              <a:rPr lang="en-US" sz="2400" dirty="0" smtClean="0">
                <a:solidFill>
                  <a:schemeClr val="tx1"/>
                </a:solidFill>
                <a:latin typeface="Arial Rounded MT Bold" pitchFamily="34" charset="0"/>
              </a:rPr>
              <a:t>Students take advantage of the opportunity to participate in  Distance Education courses.  </a:t>
            </a:r>
          </a:p>
          <a:p>
            <a:pPr marL="0" indent="0">
              <a:buNone/>
            </a:pPr>
            <a:endParaRPr lang="en-US" dirty="0">
              <a:solidFill>
                <a:schemeClr val="tx1"/>
              </a:solidFill>
              <a:latin typeface="Arial Rounded MT Bold" pitchFamily="34" charset="0"/>
            </a:endParaRPr>
          </a:p>
        </p:txBody>
      </p:sp>
    </p:spTree>
    <p:extLst>
      <p:ext uri="{BB962C8B-B14F-4D97-AF65-F5344CB8AC3E}">
        <p14:creationId xmlns:p14="http://schemas.microsoft.com/office/powerpoint/2010/main" val="13000854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63</a:t>
            </a:fld>
            <a:endParaRPr lang="en-US" sz="1400" dirty="0"/>
          </a:p>
        </p:txBody>
      </p:sp>
      <p:sp>
        <p:nvSpPr>
          <p:cNvPr id="5" name="TextBox 4"/>
          <p:cNvSpPr txBox="1"/>
          <p:nvPr/>
        </p:nvSpPr>
        <p:spPr>
          <a:xfrm>
            <a:off x="0" y="1"/>
            <a:ext cx="9144000" cy="646331"/>
          </a:xfrm>
          <a:prstGeom prst="rect">
            <a:avLst/>
          </a:prstGeom>
          <a:solidFill>
            <a:schemeClr val="accent2">
              <a:lumMod val="20000"/>
              <a:lumOff val="80000"/>
            </a:schemeClr>
          </a:solidFill>
        </p:spPr>
        <p:txBody>
          <a:bodyPr wrap="square" rtlCol="0">
            <a:spAutoFit/>
          </a:bodyPr>
          <a:lstStyle/>
          <a:p>
            <a:pPr algn="ctr"/>
            <a:r>
              <a:rPr lang="en-US" sz="3600" b="1" dirty="0">
                <a:solidFill>
                  <a:srgbClr val="2C7C9F"/>
                </a:solidFill>
                <a:latin typeface="Arial Rounded MT Bold" pitchFamily="34" charset="0"/>
                <a:ea typeface="+mj-ea"/>
                <a:cs typeface="+mj-cs"/>
              </a:rPr>
              <a:t>Provincial Assessment Data</a:t>
            </a:r>
            <a:endParaRPr lang="en-US" sz="3600" dirty="0"/>
          </a:p>
        </p:txBody>
      </p:sp>
      <p:sp>
        <p:nvSpPr>
          <p:cNvPr id="6" name="Title 1"/>
          <p:cNvSpPr>
            <a:spLocks noGrp="1"/>
          </p:cNvSpPr>
          <p:nvPr>
            <p:ph type="title"/>
          </p:nvPr>
        </p:nvSpPr>
        <p:spPr>
          <a:xfrm>
            <a:off x="252248" y="684487"/>
            <a:ext cx="8229600" cy="1143000"/>
          </a:xfrm>
        </p:spPr>
        <p:txBody>
          <a:bodyPr>
            <a:normAutofit/>
          </a:bodyPr>
          <a:lstStyle/>
          <a:p>
            <a:r>
              <a:rPr lang="en-US" sz="3200" dirty="0" smtClean="0">
                <a:solidFill>
                  <a:schemeClr val="tx1"/>
                </a:solidFill>
                <a:latin typeface="Arial Rounded MT Bold" pitchFamily="34" charset="0"/>
              </a:rPr>
              <a:t>School Challenges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High School</a:t>
            </a:r>
            <a:endParaRPr lang="en-US" sz="3200" dirty="0">
              <a:solidFill>
                <a:schemeClr val="tx1"/>
              </a:solidFill>
              <a:latin typeface="Arial Rounded MT Bold" pitchFamily="34" charset="0"/>
            </a:endParaRPr>
          </a:p>
        </p:txBody>
      </p:sp>
      <p:sp>
        <p:nvSpPr>
          <p:cNvPr id="7" name="Content Placeholder 2"/>
          <p:cNvSpPr>
            <a:spLocks noGrp="1"/>
          </p:cNvSpPr>
          <p:nvPr>
            <p:ph idx="1"/>
          </p:nvPr>
        </p:nvSpPr>
        <p:spPr>
          <a:xfrm>
            <a:off x="457200" y="2308336"/>
            <a:ext cx="8229600" cy="4123996"/>
          </a:xfrm>
        </p:spPr>
        <p:txBody>
          <a:bodyPr>
            <a:normAutofit/>
          </a:bodyPr>
          <a:lstStyle/>
          <a:p>
            <a:r>
              <a:rPr lang="en-US" sz="2400" dirty="0" smtClean="0">
                <a:solidFill>
                  <a:schemeClr val="tx1"/>
                </a:solidFill>
                <a:latin typeface="Arial Rounded MT Bold" pitchFamily="34" charset="0"/>
              </a:rPr>
              <a:t>Staff in positions of responsibility have a large percentage of time dedicated to teaching.</a:t>
            </a:r>
          </a:p>
          <a:p>
            <a:r>
              <a:rPr lang="en-US" sz="2400" dirty="0" smtClean="0">
                <a:solidFill>
                  <a:schemeClr val="tx1"/>
                </a:solidFill>
                <a:latin typeface="Arial Rounded MT Bold" pitchFamily="34" charset="0"/>
              </a:rPr>
              <a:t>School is limited in the number of high school programs that can be offered in grades 11 and 12 in a face to face environment.</a:t>
            </a:r>
          </a:p>
          <a:p>
            <a:r>
              <a:rPr lang="en-US" sz="2400" dirty="0" smtClean="0">
                <a:solidFill>
                  <a:schemeClr val="tx1"/>
                </a:solidFill>
                <a:latin typeface="Arial Rounded MT Bold" pitchFamily="34" charset="0"/>
              </a:rPr>
              <a:t> Funding for extra curricular activities is determined by student enrolment.  School is limited in activities it can attend or host in support of educational experiences.    </a:t>
            </a:r>
          </a:p>
          <a:p>
            <a:endParaRPr lang="en-US" sz="2400" dirty="0" smtClean="0">
              <a:solidFill>
                <a:schemeClr val="tx1"/>
              </a:solidFill>
              <a:latin typeface="Arial Rounded MT Bold" pitchFamily="34" charset="0"/>
            </a:endParaRPr>
          </a:p>
          <a:p>
            <a:endParaRPr lang="en-US" sz="2400" dirty="0">
              <a:solidFill>
                <a:schemeClr val="tx1"/>
              </a:solidFill>
              <a:latin typeface="Arial Rounded MT Bold" pitchFamily="34" charset="0"/>
            </a:endParaRPr>
          </a:p>
        </p:txBody>
      </p:sp>
    </p:spTree>
    <p:extLst>
      <p:ext uri="{BB962C8B-B14F-4D97-AF65-F5344CB8AC3E}">
        <p14:creationId xmlns:p14="http://schemas.microsoft.com/office/powerpoint/2010/main" val="1653031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79" y="2264735"/>
            <a:ext cx="8042276" cy="1129490"/>
          </a:xfrm>
        </p:spPr>
        <p:txBody>
          <a:bodyPr/>
          <a:lstStyle/>
          <a:p>
            <a:r>
              <a:rPr lang="en-US" sz="5400" b="1" dirty="0">
                <a:latin typeface="Arial Rounded MT Bold" pitchFamily="34" charset="0"/>
              </a:rPr>
              <a:t>Transportation</a:t>
            </a:r>
          </a:p>
        </p:txBody>
      </p:sp>
      <p:sp>
        <p:nvSpPr>
          <p:cNvPr id="3" name="Content Placeholder 2"/>
          <p:cNvSpPr>
            <a:spLocks noGrp="1"/>
          </p:cNvSpPr>
          <p:nvPr>
            <p:ph idx="1"/>
          </p:nvPr>
        </p:nvSpPr>
        <p:spPr>
          <a:xfrm>
            <a:off x="1105785" y="3944678"/>
            <a:ext cx="6645349" cy="2232838"/>
          </a:xfrm>
        </p:spPr>
        <p:txBody>
          <a:bodyPr>
            <a:normAutofit fontScale="55000" lnSpcReduction="20000"/>
          </a:bodyPr>
          <a:lstStyle/>
          <a:p>
            <a:pPr marL="0" indent="0" algn="ctr">
              <a:buNone/>
            </a:pPr>
            <a:endParaRPr lang="en-US" b="1" dirty="0" smtClean="0">
              <a:solidFill>
                <a:schemeClr val="tx1"/>
              </a:solidFill>
            </a:endParaRPr>
          </a:p>
          <a:p>
            <a:pPr marL="0" indent="0" algn="ctr">
              <a:buNone/>
            </a:pPr>
            <a:r>
              <a:rPr lang="en-US" sz="3400" b="1" dirty="0" smtClean="0">
                <a:solidFill>
                  <a:schemeClr val="tx1"/>
                </a:solidFill>
                <a:latin typeface="Arial Rounded MT Bold" pitchFamily="34" charset="0"/>
              </a:rPr>
              <a:t>Stanley Elementary &amp; Stanley High School</a:t>
            </a:r>
          </a:p>
          <a:p>
            <a:pPr marL="0" indent="0" algn="ctr">
              <a:buNone/>
            </a:pPr>
            <a:r>
              <a:rPr lang="en-US" sz="3400" b="1" dirty="0" smtClean="0">
                <a:solidFill>
                  <a:schemeClr val="tx1"/>
                </a:solidFill>
                <a:latin typeface="Arial Rounded MT Bold" pitchFamily="34" charset="0"/>
              </a:rPr>
              <a:t>28 </a:t>
            </a:r>
            <a:r>
              <a:rPr lang="en-US" sz="3400" b="1" dirty="0">
                <a:solidFill>
                  <a:schemeClr val="tx1"/>
                </a:solidFill>
                <a:latin typeface="Arial Rounded MT Bold" pitchFamily="34" charset="0"/>
              </a:rPr>
              <a:t>Bridge Street </a:t>
            </a:r>
            <a:endParaRPr lang="en-US" sz="3400" b="1" dirty="0" smtClean="0">
              <a:solidFill>
                <a:schemeClr val="tx1"/>
              </a:solidFill>
              <a:latin typeface="Arial Rounded MT Bold" pitchFamily="34" charset="0"/>
            </a:endParaRPr>
          </a:p>
          <a:p>
            <a:pPr marL="0" indent="0" algn="ctr">
              <a:buNone/>
            </a:pPr>
            <a:r>
              <a:rPr lang="en-US" sz="3400" b="1" dirty="0" smtClean="0">
                <a:solidFill>
                  <a:schemeClr val="tx1"/>
                </a:solidFill>
                <a:latin typeface="Arial Rounded MT Bold" pitchFamily="34" charset="0"/>
              </a:rPr>
              <a:t>Stanley</a:t>
            </a:r>
            <a:r>
              <a:rPr lang="en-US" sz="3400" b="1" dirty="0">
                <a:solidFill>
                  <a:schemeClr val="tx1"/>
                </a:solidFill>
                <a:latin typeface="Arial Rounded MT Bold" pitchFamily="34" charset="0"/>
              </a:rPr>
              <a:t>, </a:t>
            </a:r>
            <a:r>
              <a:rPr lang="en-US" sz="3400" b="1" dirty="0" smtClean="0">
                <a:solidFill>
                  <a:schemeClr val="tx1"/>
                </a:solidFill>
                <a:latin typeface="Arial Rounded MT Bold" pitchFamily="34" charset="0"/>
              </a:rPr>
              <a:t>NB</a:t>
            </a:r>
          </a:p>
          <a:p>
            <a:pPr marL="0" indent="0" algn="ctr">
              <a:buNone/>
            </a:pPr>
            <a:r>
              <a:rPr lang="en-US" sz="3400" b="1" dirty="0" smtClean="0">
                <a:solidFill>
                  <a:schemeClr val="tx1"/>
                </a:solidFill>
                <a:latin typeface="Arial Rounded MT Bold" pitchFamily="34" charset="0"/>
              </a:rPr>
              <a:t> </a:t>
            </a:r>
            <a:r>
              <a:rPr lang="en-US" sz="3400" b="1" dirty="0">
                <a:solidFill>
                  <a:schemeClr val="tx1"/>
                </a:solidFill>
                <a:latin typeface="Arial Rounded MT Bold" pitchFamily="34" charset="0"/>
              </a:rPr>
              <a:t>E6B 1B2</a:t>
            </a:r>
          </a:p>
          <a:p>
            <a:endParaRPr lang="en-US" dirty="0">
              <a:solidFill>
                <a:schemeClr val="tx1"/>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64</a:t>
            </a:fld>
            <a:endParaRPr lang="en-US" sz="1400" dirty="0"/>
          </a:p>
        </p:txBody>
      </p:sp>
      <p:pic>
        <p:nvPicPr>
          <p:cNvPr id="7" name="Picture 6"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211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65</a:t>
            </a:fld>
            <a:endParaRPr lang="en-US" sz="1400" dirty="0"/>
          </a:p>
        </p:txBody>
      </p:sp>
      <p:sp>
        <p:nvSpPr>
          <p:cNvPr id="5" name="Title 1"/>
          <p:cNvSpPr>
            <a:spLocks noGrp="1"/>
          </p:cNvSpPr>
          <p:nvPr>
            <p:ph type="title"/>
          </p:nvPr>
        </p:nvSpPr>
        <p:spPr>
          <a:xfrm>
            <a:off x="0" y="0"/>
            <a:ext cx="9144000" cy="776177"/>
          </a:xfrm>
          <a:solidFill>
            <a:schemeClr val="accent2">
              <a:lumMod val="20000"/>
              <a:lumOff val="80000"/>
            </a:schemeClr>
          </a:solidFill>
        </p:spPr>
        <p:txBody>
          <a:bodyPr/>
          <a:lstStyle/>
          <a:p>
            <a:r>
              <a:rPr lang="en-US" sz="3600" b="1" dirty="0">
                <a:latin typeface="Arial Rounded MT Bold" pitchFamily="34" charset="0"/>
              </a:rPr>
              <a:t>Transportation</a:t>
            </a:r>
          </a:p>
        </p:txBody>
      </p:sp>
      <p:sp>
        <p:nvSpPr>
          <p:cNvPr id="2" name="Rectangle 1"/>
          <p:cNvSpPr/>
          <p:nvPr/>
        </p:nvSpPr>
        <p:spPr>
          <a:xfrm>
            <a:off x="378373" y="1123019"/>
            <a:ext cx="8339958" cy="4401205"/>
          </a:xfrm>
          <a:prstGeom prst="rect">
            <a:avLst/>
          </a:prstGeom>
        </p:spPr>
        <p:txBody>
          <a:bodyPr wrap="square">
            <a:spAutoFit/>
          </a:bodyPr>
          <a:lstStyle/>
          <a:p>
            <a:r>
              <a:rPr lang="en-US" sz="2800" u="sng" dirty="0">
                <a:latin typeface="Arial Rounded MT Bold" pitchFamily="34" charset="0"/>
              </a:rPr>
              <a:t>Stanley Area Transportation Overview</a:t>
            </a:r>
          </a:p>
          <a:p>
            <a:r>
              <a:rPr lang="en-US" sz="2800" dirty="0">
                <a:latin typeface="Arial Rounded MT Bold" pitchFamily="34" charset="0"/>
              </a:rPr>
              <a:t> </a:t>
            </a:r>
          </a:p>
          <a:p>
            <a:pPr marL="285750" lvl="0" indent="-285750">
              <a:buFont typeface="Arial" pitchFamily="34" charset="0"/>
              <a:buChar char="•"/>
            </a:pPr>
            <a:r>
              <a:rPr lang="en-US" sz="2800" dirty="0">
                <a:latin typeface="Arial Rounded MT Bold" pitchFamily="34" charset="0"/>
              </a:rPr>
              <a:t>Approximately 250 students transported daily on six schools buses</a:t>
            </a:r>
          </a:p>
          <a:p>
            <a:pPr marL="285750" lvl="0" indent="-285750">
              <a:buFont typeface="Arial" pitchFamily="34" charset="0"/>
              <a:buChar char="•"/>
            </a:pPr>
            <a:r>
              <a:rPr lang="en-US" sz="2800" dirty="0">
                <a:latin typeface="Arial Rounded MT Bold" pitchFamily="34" charset="0"/>
              </a:rPr>
              <a:t>Approximately </a:t>
            </a:r>
            <a:r>
              <a:rPr lang="en-US" sz="2800" dirty="0" smtClean="0">
                <a:latin typeface="Arial Rounded MT Bold" pitchFamily="34" charset="0"/>
              </a:rPr>
              <a:t>750 km </a:t>
            </a:r>
            <a:r>
              <a:rPr lang="en-US" sz="2800" dirty="0">
                <a:latin typeface="Arial Rounded MT Bold" pitchFamily="34" charset="0"/>
              </a:rPr>
              <a:t>traveled per day or </a:t>
            </a:r>
            <a:r>
              <a:rPr lang="en-US" sz="2800" dirty="0" smtClean="0">
                <a:latin typeface="Arial Rounded MT Bold" pitchFamily="34" charset="0"/>
              </a:rPr>
              <a:t>  135 000 km </a:t>
            </a:r>
            <a:r>
              <a:rPr lang="en-US" sz="2800" dirty="0">
                <a:latin typeface="Arial Rounded MT Bold" pitchFamily="34" charset="0"/>
              </a:rPr>
              <a:t>traveled per school year</a:t>
            </a:r>
          </a:p>
          <a:p>
            <a:pPr marL="285750" lvl="0" indent="-285750">
              <a:buFont typeface="Arial" pitchFamily="34" charset="0"/>
              <a:buChar char="•"/>
            </a:pPr>
            <a:r>
              <a:rPr lang="en-US" sz="2800" dirty="0">
                <a:latin typeface="Arial Rounded MT Bold" pitchFamily="34" charset="0"/>
              </a:rPr>
              <a:t>First s</a:t>
            </a:r>
            <a:r>
              <a:rPr lang="en-US" sz="2800" dirty="0" smtClean="0">
                <a:latin typeface="Arial Rounded MT Bold" pitchFamily="34" charset="0"/>
              </a:rPr>
              <a:t>tudent picked-up </a:t>
            </a:r>
            <a:r>
              <a:rPr lang="en-US" sz="2800" dirty="0">
                <a:latin typeface="Arial Rounded MT Bold" pitchFamily="34" charset="0"/>
              </a:rPr>
              <a:t>at 6:50 a.m.</a:t>
            </a:r>
          </a:p>
          <a:p>
            <a:pPr marL="285750" lvl="0" indent="-285750">
              <a:buFont typeface="Arial" pitchFamily="34" charset="0"/>
              <a:buChar char="•"/>
            </a:pPr>
            <a:r>
              <a:rPr lang="en-US" sz="2800" dirty="0">
                <a:latin typeface="Arial Rounded MT Bold" pitchFamily="34" charset="0"/>
              </a:rPr>
              <a:t>Last </a:t>
            </a:r>
            <a:r>
              <a:rPr lang="en-US" sz="2800" dirty="0" smtClean="0">
                <a:latin typeface="Arial Rounded MT Bold" pitchFamily="34" charset="0"/>
              </a:rPr>
              <a:t>student </a:t>
            </a:r>
            <a:r>
              <a:rPr lang="en-US" sz="2800" dirty="0">
                <a:latin typeface="Arial Rounded MT Bold" pitchFamily="34" charset="0"/>
              </a:rPr>
              <a:t>d</a:t>
            </a:r>
            <a:r>
              <a:rPr lang="en-US" sz="2800" dirty="0" smtClean="0">
                <a:latin typeface="Arial Rounded MT Bold" pitchFamily="34" charset="0"/>
              </a:rPr>
              <a:t>ropped-off </a:t>
            </a:r>
            <a:r>
              <a:rPr lang="en-US" sz="2800" dirty="0">
                <a:latin typeface="Arial Rounded MT Bold" pitchFamily="34" charset="0"/>
              </a:rPr>
              <a:t>at 4:25 p.m.</a:t>
            </a:r>
          </a:p>
          <a:p>
            <a:pPr marL="285750" lvl="0" indent="-285750">
              <a:buFont typeface="Arial" pitchFamily="34" charset="0"/>
              <a:buChar char="•"/>
            </a:pPr>
            <a:r>
              <a:rPr lang="en-US" sz="2800" dirty="0">
                <a:latin typeface="Arial Rounded MT Bold" pitchFamily="34" charset="0"/>
              </a:rPr>
              <a:t>Average ride time of approximately 25 minutes each way (inbound/outbound)</a:t>
            </a:r>
          </a:p>
        </p:txBody>
      </p:sp>
    </p:spTree>
    <p:extLst>
      <p:ext uri="{BB962C8B-B14F-4D97-AF65-F5344CB8AC3E}">
        <p14:creationId xmlns:p14="http://schemas.microsoft.com/office/powerpoint/2010/main" val="1695517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66</a:t>
            </a:fld>
            <a:endParaRPr lang="en-US" sz="1400" dirty="0"/>
          </a:p>
        </p:txBody>
      </p:sp>
      <p:sp>
        <p:nvSpPr>
          <p:cNvPr id="5" name="Title 1"/>
          <p:cNvSpPr>
            <a:spLocks noGrp="1"/>
          </p:cNvSpPr>
          <p:nvPr>
            <p:ph type="title"/>
          </p:nvPr>
        </p:nvSpPr>
        <p:spPr>
          <a:xfrm>
            <a:off x="451576" y="2212515"/>
            <a:ext cx="8042276" cy="1336956"/>
          </a:xfrm>
        </p:spPr>
        <p:txBody>
          <a:bodyPr/>
          <a:lstStyle/>
          <a:p>
            <a:r>
              <a:rPr lang="en-US" sz="5400" b="1" dirty="0" smtClean="0">
                <a:latin typeface="Arial Rounded MT Bold" pitchFamily="34" charset="0"/>
              </a:rPr>
              <a:t>Finances</a:t>
            </a:r>
            <a:r>
              <a:rPr lang="en-US" sz="5400" b="1" dirty="0" smtClean="0"/>
              <a:t> </a:t>
            </a:r>
            <a:endParaRPr lang="en-US" sz="5400" b="1" dirty="0"/>
          </a:p>
        </p:txBody>
      </p:sp>
      <p:pic>
        <p:nvPicPr>
          <p:cNvPr id="7" name="Picture 6"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628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mtClean="0"/>
              <a:pPr/>
              <a:t>67</a:t>
            </a:fld>
            <a:endParaRPr lang="en-US" dirty="0"/>
          </a:p>
        </p:txBody>
      </p:sp>
      <p:sp>
        <p:nvSpPr>
          <p:cNvPr id="5" name="Title 1"/>
          <p:cNvSpPr>
            <a:spLocks noGrp="1"/>
          </p:cNvSpPr>
          <p:nvPr>
            <p:ph type="title"/>
          </p:nvPr>
        </p:nvSpPr>
        <p:spPr>
          <a:xfrm>
            <a:off x="0" y="0"/>
            <a:ext cx="9144000" cy="659219"/>
          </a:xfrm>
          <a:solidFill>
            <a:schemeClr val="accent2">
              <a:lumMod val="20000"/>
              <a:lumOff val="80000"/>
            </a:schemeClr>
          </a:solidFill>
        </p:spPr>
        <p:txBody>
          <a:bodyPr/>
          <a:lstStyle/>
          <a:p>
            <a:r>
              <a:rPr lang="en-US" sz="3600" b="1" dirty="0" smtClean="0">
                <a:latin typeface="Arial Rounded MT Bold" pitchFamily="34" charset="0"/>
              </a:rPr>
              <a:t>Finances</a:t>
            </a:r>
            <a:r>
              <a:rPr lang="en-US" sz="3600" b="1" dirty="0" smtClean="0"/>
              <a:t> </a:t>
            </a:r>
            <a:endParaRPr lang="en-US" sz="3600" b="1" dirty="0"/>
          </a:p>
        </p:txBody>
      </p:sp>
      <p:graphicFrame>
        <p:nvGraphicFramePr>
          <p:cNvPr id="6" name="Table 5"/>
          <p:cNvGraphicFramePr>
            <a:graphicFrameLocks noGrp="1"/>
          </p:cNvGraphicFramePr>
          <p:nvPr>
            <p:extLst>
              <p:ext uri="{D42A27DB-BD31-4B8C-83A1-F6EECF244321}">
                <p14:modId xmlns:p14="http://schemas.microsoft.com/office/powerpoint/2010/main" val="3925161703"/>
              </p:ext>
            </p:extLst>
          </p:nvPr>
        </p:nvGraphicFramePr>
        <p:xfrm>
          <a:off x="2096732" y="659219"/>
          <a:ext cx="4351568" cy="5826385"/>
        </p:xfrm>
        <a:graphic>
          <a:graphicData uri="http://schemas.openxmlformats.org/drawingml/2006/table">
            <a:tbl>
              <a:tblPr/>
              <a:tblGrid>
                <a:gridCol w="1847092"/>
                <a:gridCol w="875445"/>
                <a:gridCol w="846583"/>
                <a:gridCol w="782448"/>
              </a:tblGrid>
              <a:tr h="237039">
                <a:tc gridSpan="3">
                  <a:txBody>
                    <a:bodyPr/>
                    <a:lstStyle/>
                    <a:p>
                      <a:pPr algn="l" fontAlgn="b"/>
                      <a:r>
                        <a:rPr lang="en-US" sz="1100" b="1" i="0" u="none" strike="noStrike" dirty="0">
                          <a:solidFill>
                            <a:srgbClr val="000000"/>
                          </a:solidFill>
                          <a:effectLst/>
                          <a:latin typeface="Times New Roman"/>
                        </a:rPr>
                        <a:t>Anglophone West School District</a:t>
                      </a:r>
                    </a:p>
                  </a:txBody>
                  <a:tcPr marL="6553" marR="6553" marT="655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r>
              <a:tr h="237039">
                <a:tc gridSpan="2">
                  <a:txBody>
                    <a:bodyPr/>
                    <a:lstStyle/>
                    <a:p>
                      <a:pPr algn="l" fontAlgn="b"/>
                      <a:r>
                        <a:rPr lang="en-US" sz="1100" b="1" i="0" u="none" strike="noStrike">
                          <a:solidFill>
                            <a:srgbClr val="000000"/>
                          </a:solidFill>
                          <a:effectLst/>
                          <a:latin typeface="Times New Roman"/>
                        </a:rPr>
                        <a:t>School:  Stanley Elementary</a:t>
                      </a:r>
                    </a:p>
                  </a:txBody>
                  <a:tcPr marL="6553" marR="6553" marT="6553"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r>
              <a:tr h="212949">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c gridSpan="3">
                  <a:txBody>
                    <a:bodyPr/>
                    <a:lstStyle/>
                    <a:p>
                      <a:pPr algn="ctr" fontAlgn="b"/>
                      <a:r>
                        <a:rPr lang="en-US" sz="1000" b="1" i="0" u="none" strike="noStrike">
                          <a:solidFill>
                            <a:srgbClr val="000000"/>
                          </a:solidFill>
                          <a:effectLst/>
                          <a:latin typeface="Times New Roman"/>
                        </a:rPr>
                        <a:t> Costs</a:t>
                      </a:r>
                    </a:p>
                  </a:txBody>
                  <a:tcPr marL="6553" marR="6553" marT="6553" marB="0" anchor="b">
                    <a:lnL>
                      <a:noFill/>
                    </a:lnL>
                    <a:lnR>
                      <a:noFill/>
                    </a:lnR>
                    <a:lnT>
                      <a:noFill/>
                    </a:lnT>
                    <a:lnB>
                      <a:noFill/>
                    </a:lnB>
                    <a:solidFill>
                      <a:srgbClr val="B1A0C7"/>
                    </a:solidFill>
                  </a:tcPr>
                </a:tc>
                <a:tc hMerge="1">
                  <a:txBody>
                    <a:bodyPr/>
                    <a:lstStyle/>
                    <a:p>
                      <a:endParaRPr lang="en-US"/>
                    </a:p>
                  </a:txBody>
                  <a:tcPr/>
                </a:tc>
                <a:tc hMerge="1">
                  <a:txBody>
                    <a:bodyPr/>
                    <a:lstStyle/>
                    <a:p>
                      <a:endParaRPr lang="en-US"/>
                    </a:p>
                  </a:txBody>
                  <a:tcPr/>
                </a:tc>
              </a:tr>
              <a:tr h="182608">
                <a:tc>
                  <a:txBody>
                    <a:bodyPr/>
                    <a:lstStyle/>
                    <a:p>
                      <a:pPr algn="l" fontAlgn="b"/>
                      <a:r>
                        <a:rPr lang="en-US" sz="800" b="1" i="0" u="none" strike="noStrike">
                          <a:solidFill>
                            <a:srgbClr val="000000"/>
                          </a:solidFill>
                          <a:effectLst/>
                          <a:latin typeface="Times New Roman"/>
                        </a:rPr>
                        <a:t>Cost Centers</a:t>
                      </a:r>
                    </a:p>
                  </a:txBody>
                  <a:tcPr marL="6553" marR="6553" marT="6553" marB="0" anchor="b">
                    <a:lnL>
                      <a:noFill/>
                    </a:lnL>
                    <a:lnR>
                      <a:noFill/>
                    </a:lnR>
                    <a:lnT>
                      <a:noFill/>
                    </a:lnT>
                    <a:lnB>
                      <a:noFill/>
                    </a:lnB>
                  </a:tcPr>
                </a:tc>
                <a:tc>
                  <a:txBody>
                    <a:bodyPr/>
                    <a:lstStyle/>
                    <a:p>
                      <a:pPr algn="ctr" fontAlgn="b"/>
                      <a:r>
                        <a:rPr lang="en-US" sz="800" b="1" i="0" u="none" strike="noStrike" dirty="0">
                          <a:solidFill>
                            <a:srgbClr val="000000"/>
                          </a:solidFill>
                          <a:effectLst/>
                          <a:latin typeface="Times New Roman"/>
                        </a:rPr>
                        <a:t>Fiscal Year</a:t>
                      </a:r>
                    </a:p>
                  </a:txBody>
                  <a:tcPr marL="6553" marR="6553" marT="655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Fiscal Year</a:t>
                      </a:r>
                    </a:p>
                  </a:txBody>
                  <a:tcPr marL="6553" marR="6553" marT="655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Fiscal Year</a:t>
                      </a:r>
                    </a:p>
                  </a:txBody>
                  <a:tcPr marL="6553" marR="6553" marT="6553" marB="0" anchor="b">
                    <a:lnL>
                      <a:noFill/>
                    </a:lnL>
                    <a:lnR>
                      <a:noFill/>
                    </a:lnR>
                    <a:lnT>
                      <a:noFill/>
                    </a:lnT>
                    <a:lnB>
                      <a:noFill/>
                    </a:lnB>
                    <a:solidFill>
                      <a:srgbClr val="B1A0C7"/>
                    </a:solidFill>
                  </a:tcPr>
                </a:tc>
              </a:tr>
              <a:tr h="182608">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c>
                  <a:txBody>
                    <a:bodyPr/>
                    <a:lstStyle/>
                    <a:p>
                      <a:pPr algn="ctr" fontAlgn="b"/>
                      <a:r>
                        <a:rPr lang="en-US" sz="800" b="1" i="0" u="none" strike="noStrike">
                          <a:solidFill>
                            <a:srgbClr val="000000"/>
                          </a:solidFill>
                          <a:effectLst/>
                          <a:latin typeface="Times New Roman"/>
                        </a:rPr>
                        <a:t>2013-14</a:t>
                      </a:r>
                    </a:p>
                  </a:txBody>
                  <a:tcPr marL="6553" marR="6553" marT="655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2012-13</a:t>
                      </a:r>
                    </a:p>
                  </a:txBody>
                  <a:tcPr marL="6553" marR="6553" marT="655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2011-12</a:t>
                      </a:r>
                    </a:p>
                  </a:txBody>
                  <a:tcPr marL="6553" marR="6553" marT="6553" marB="0" anchor="b">
                    <a:lnL>
                      <a:noFill/>
                    </a:lnL>
                    <a:lnR>
                      <a:noFill/>
                    </a:lnR>
                    <a:lnT>
                      <a:noFill/>
                    </a:lnT>
                    <a:lnB>
                      <a:noFill/>
                    </a:lnB>
                    <a:solidFill>
                      <a:srgbClr val="B1A0C7"/>
                    </a:solidFill>
                  </a:tcPr>
                </a:tc>
              </a:tr>
              <a:tr h="182608">
                <a:tc>
                  <a:txBody>
                    <a:bodyPr/>
                    <a:lstStyle/>
                    <a:p>
                      <a:pPr algn="l" fontAlgn="b"/>
                      <a:r>
                        <a:rPr lang="en-US" sz="800" b="1" i="0" u="none" strike="noStrike">
                          <a:solidFill>
                            <a:srgbClr val="000000"/>
                          </a:solidFill>
                          <a:effectLst/>
                          <a:latin typeface="Times New Roman"/>
                        </a:rPr>
                        <a:t>Salaries</a:t>
                      </a:r>
                    </a:p>
                  </a:txBody>
                  <a:tcPr marL="6553" marR="6553" marT="655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Administration</a:t>
                      </a:r>
                    </a:p>
                  </a:txBody>
                  <a:tcPr marL="6553" marR="6553" marT="6553"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a:rPr>
                        <a:t>         12,309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12,252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12,254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Teacher</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593,981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636,158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649,287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Admin.Assist</a:t>
                      </a:r>
                    </a:p>
                  </a:txBody>
                  <a:tcPr marL="6553" marR="6553" marT="6553"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a:rPr>
                        <a:t>         27,317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18,961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27,911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Educational Assistant</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55,588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58,112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45,891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Custodian</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Times New Roman"/>
                        </a:rPr>
                        <a:t>         70,925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68,870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67,522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r>
              <a:tr h="193143">
                <a:tc>
                  <a:txBody>
                    <a:bodyPr/>
                    <a:lstStyle/>
                    <a:p>
                      <a:pPr algn="l" fontAlgn="b"/>
                      <a:r>
                        <a:rPr lang="en-US" sz="800" b="1" i="0" u="none" strike="noStrike">
                          <a:solidFill>
                            <a:srgbClr val="000000"/>
                          </a:solidFill>
                          <a:effectLst/>
                          <a:latin typeface="Times New Roman"/>
                        </a:rPr>
                        <a:t>Total</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760,119 </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794,352 </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802,866 </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84363">
                <a:tc>
                  <a:txBody>
                    <a:bodyPr/>
                    <a:lstStyle/>
                    <a:p>
                      <a:pPr algn="l" fontAlgn="b"/>
                      <a:r>
                        <a:rPr lang="en-US" sz="800" b="1" i="0" u="none" strike="noStrike">
                          <a:solidFill>
                            <a:srgbClr val="000000"/>
                          </a:solidFill>
                          <a:effectLst/>
                          <a:latin typeface="Times New Roman"/>
                        </a:rPr>
                        <a:t>Assigned Budgets</a:t>
                      </a: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r>
              <a:tr h="182608">
                <a:tc>
                  <a:txBody>
                    <a:bodyPr/>
                    <a:lstStyle/>
                    <a:p>
                      <a:pPr algn="l" fontAlgn="b"/>
                      <a:r>
                        <a:rPr lang="en-US" sz="800" b="0" i="0" u="none" strike="noStrike">
                          <a:solidFill>
                            <a:srgbClr val="000000"/>
                          </a:solidFill>
                          <a:effectLst/>
                          <a:latin typeface="Times New Roman"/>
                        </a:rPr>
                        <a:t>Regular Instruction</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10,737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11,036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8,354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Admin.Support</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2,649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2,872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1,811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Library</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567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567 </a:t>
                      </a:r>
                    </a:p>
                  </a:txBody>
                  <a:tcPr marL="6553" marR="6553" marT="6553" marB="0" anchor="b">
                    <a:lnL>
                      <a:noFill/>
                    </a:lnL>
                    <a:lnR>
                      <a:noFill/>
                    </a:lnR>
                    <a:lnT>
                      <a:noFill/>
                    </a:lnT>
                    <a:lnB>
                      <a:noFill/>
                    </a:lnB>
                  </a:tcPr>
                </a:tc>
              </a:tr>
              <a:tr h="345900">
                <a:tc>
                  <a:txBody>
                    <a:bodyPr/>
                    <a:lstStyle/>
                    <a:p>
                      <a:pPr algn="l" fontAlgn="b"/>
                      <a:r>
                        <a:rPr lang="en-US" sz="800" b="0" i="0" u="none" strike="noStrike">
                          <a:solidFill>
                            <a:srgbClr val="000000"/>
                          </a:solidFill>
                          <a:effectLst/>
                          <a:latin typeface="Times New Roman"/>
                        </a:rPr>
                        <a:t>Teachers Working Conditions</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2,047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5,897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6,610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Nutrition</a:t>
                      </a:r>
                    </a:p>
                  </a:txBody>
                  <a:tcPr marL="6553" marR="6553" marT="6553" marB="0" anchor="b">
                    <a:lnL>
                      <a:noFill/>
                    </a:lnL>
                    <a:lnR>
                      <a:noFill/>
                    </a:lnR>
                    <a:lnT>
                      <a:noFill/>
                    </a:lnT>
                    <a:lnB>
                      <a:noFill/>
                    </a:lnB>
                  </a:tcPr>
                </a:tc>
                <a:tc>
                  <a:txBody>
                    <a:bodyPr/>
                    <a:lstStyle/>
                    <a:p>
                      <a:pPr algn="l" fontAlgn="b"/>
                      <a:r>
                        <a:rPr lang="en-US" sz="800" b="0" i="0" u="none" strike="noStrike" dirty="0">
                          <a:solidFill>
                            <a:srgbClr val="000000"/>
                          </a:solidFill>
                          <a:effectLst/>
                          <a:latin typeface="Times New Roman"/>
                        </a:rPr>
                        <a:t>           1,167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500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500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Bilingual Learning Environ.</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300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300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Wellness Grant</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525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524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524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Positive Learning</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Co/Extra Trips</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558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605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3,539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PSSC</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373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454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700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r>
              <a:tr h="193143">
                <a:tc>
                  <a:txBody>
                    <a:bodyPr/>
                    <a:lstStyle/>
                    <a:p>
                      <a:pPr algn="l" fontAlgn="b"/>
                      <a:r>
                        <a:rPr lang="en-US" sz="800" b="1" i="0" u="none" strike="noStrike">
                          <a:solidFill>
                            <a:srgbClr val="000000"/>
                          </a:solidFill>
                          <a:effectLst/>
                          <a:latin typeface="Times New Roman"/>
                        </a:rPr>
                        <a:t>Total</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18,056 </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22,755 </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22,906 </a:t>
                      </a:r>
                    </a:p>
                  </a:txBody>
                  <a:tcPr marL="6553" marR="6553" marT="655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84363">
                <a:tc>
                  <a:txBody>
                    <a:bodyPr/>
                    <a:lstStyle/>
                    <a:p>
                      <a:pPr algn="l" fontAlgn="b"/>
                      <a:r>
                        <a:rPr lang="en-US" sz="800" b="1" i="0" u="none" strike="noStrike">
                          <a:solidFill>
                            <a:srgbClr val="000000"/>
                          </a:solidFill>
                          <a:effectLst/>
                          <a:latin typeface="Times New Roman"/>
                        </a:rPr>
                        <a:t>Facilities Costs</a:t>
                      </a: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6553" marR="6553" marT="6553" marB="0" anchor="b">
                    <a:lnL>
                      <a:noFill/>
                    </a:lnL>
                    <a:lnR>
                      <a:noFill/>
                    </a:lnR>
                    <a:lnT w="12700" cap="flat" cmpd="sng" algn="ctr">
                      <a:solidFill>
                        <a:srgbClr val="000000"/>
                      </a:solidFill>
                      <a:prstDash val="solid"/>
                      <a:round/>
                      <a:headEnd type="none" w="med" len="med"/>
                      <a:tailEnd type="none" w="med" len="med"/>
                    </a:lnT>
                    <a:lnB>
                      <a:noFill/>
                    </a:lnB>
                  </a:tcPr>
                </a:tc>
              </a:tr>
              <a:tr h="182608">
                <a:tc>
                  <a:txBody>
                    <a:bodyPr/>
                    <a:lstStyle/>
                    <a:p>
                      <a:pPr algn="l" fontAlgn="b"/>
                      <a:r>
                        <a:rPr lang="en-US" sz="800" b="0" i="0" u="none" strike="noStrike">
                          <a:solidFill>
                            <a:srgbClr val="000000"/>
                          </a:solidFill>
                          <a:effectLst/>
                          <a:latin typeface="Times New Roman"/>
                        </a:rPr>
                        <a:t>Heating Fuel</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36,194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34,138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38,128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Cleaning Supplies</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2,061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1,143 </a:t>
                      </a:r>
                    </a:p>
                  </a:txBody>
                  <a:tcPr marL="6553" marR="6553" marT="655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6553" marR="6553" marT="6553" marB="0" anchor="b">
                    <a:lnL>
                      <a:noFill/>
                    </a:lnL>
                    <a:lnR>
                      <a:noFill/>
                    </a:lnR>
                    <a:lnT>
                      <a:noFill/>
                    </a:lnT>
                    <a:lnB>
                      <a:noFill/>
                    </a:lnB>
                  </a:tcPr>
                </a:tc>
              </a:tr>
              <a:tr h="182608">
                <a:tc>
                  <a:txBody>
                    <a:bodyPr/>
                    <a:lstStyle/>
                    <a:p>
                      <a:pPr algn="l" fontAlgn="b"/>
                      <a:r>
                        <a:rPr lang="en-US" sz="800" b="0" i="0" u="none" strike="noStrike">
                          <a:solidFill>
                            <a:srgbClr val="000000"/>
                          </a:solidFill>
                          <a:effectLst/>
                          <a:latin typeface="Times New Roman"/>
                        </a:rPr>
                        <a:t>Minor Repairs</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584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700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585 </a:t>
                      </a:r>
                    </a:p>
                  </a:txBody>
                  <a:tcPr marL="6553" marR="6553" marT="6553" marB="0" anchor="b">
                    <a:lnL>
                      <a:noFill/>
                    </a:lnL>
                    <a:lnR>
                      <a:noFill/>
                    </a:lnR>
                    <a:lnT>
                      <a:noFill/>
                    </a:lnT>
                    <a:lnB w="6350" cap="flat" cmpd="sng" algn="ctr">
                      <a:solidFill>
                        <a:srgbClr val="000000"/>
                      </a:solidFill>
                      <a:prstDash val="solid"/>
                      <a:round/>
                      <a:headEnd type="none" w="med" len="med"/>
                      <a:tailEnd type="none" w="med" len="med"/>
                    </a:lnB>
                  </a:tcPr>
                </a:tc>
              </a:tr>
              <a:tr h="193143">
                <a:tc>
                  <a:txBody>
                    <a:bodyPr/>
                    <a:lstStyle/>
                    <a:p>
                      <a:pPr algn="l" fontAlgn="b"/>
                      <a:r>
                        <a:rPr lang="en-US" sz="800" b="1" i="0" u="none" strike="noStrike">
                          <a:solidFill>
                            <a:srgbClr val="000000"/>
                          </a:solidFill>
                          <a:effectLst/>
                          <a:latin typeface="Times New Roman"/>
                        </a:rPr>
                        <a:t>Total</a:t>
                      </a:r>
                    </a:p>
                  </a:txBody>
                  <a:tcPr marL="6553" marR="6553" marT="65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38,839 </a:t>
                      </a:r>
                    </a:p>
                  </a:txBody>
                  <a:tcPr marL="6553" marR="6553" marT="65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35,981 </a:t>
                      </a:r>
                    </a:p>
                  </a:txBody>
                  <a:tcPr marL="6553" marR="6553" marT="65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38,713 </a:t>
                      </a:r>
                    </a:p>
                  </a:txBody>
                  <a:tcPr marL="6553" marR="6553" marT="65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3143">
                <a:tc>
                  <a:txBody>
                    <a:bodyPr/>
                    <a:lstStyle/>
                    <a:p>
                      <a:pPr algn="l" fontAlgn="b"/>
                      <a:r>
                        <a:rPr lang="en-US" sz="800" b="1" i="0" u="none" strike="noStrike">
                          <a:solidFill>
                            <a:srgbClr val="000000"/>
                          </a:solidFill>
                          <a:effectLst/>
                          <a:latin typeface="Times New Roman"/>
                        </a:rPr>
                        <a:t>TOTAL COSTS</a:t>
                      </a:r>
                    </a:p>
                  </a:txBody>
                  <a:tcPr marL="6553" marR="6553" marT="6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l" fontAlgn="b"/>
                      <a:r>
                        <a:rPr lang="en-US" sz="800" b="1" i="0" u="none" strike="noStrike">
                          <a:solidFill>
                            <a:srgbClr val="000000"/>
                          </a:solidFill>
                          <a:effectLst/>
                          <a:latin typeface="Times New Roman"/>
                        </a:rPr>
                        <a:t>       817,014 </a:t>
                      </a:r>
                    </a:p>
                  </a:txBody>
                  <a:tcPr marL="6553" marR="6553" marT="6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l" fontAlgn="b"/>
                      <a:r>
                        <a:rPr lang="en-US" sz="800" b="1" i="0" u="none" strike="noStrike">
                          <a:solidFill>
                            <a:srgbClr val="000000"/>
                          </a:solidFill>
                          <a:effectLst/>
                          <a:latin typeface="Times New Roman"/>
                        </a:rPr>
                        <a:t>      853,088 </a:t>
                      </a:r>
                    </a:p>
                  </a:txBody>
                  <a:tcPr marL="6553" marR="6553" marT="6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l" fontAlgn="b"/>
                      <a:r>
                        <a:rPr lang="en-US" sz="800" b="1" i="0" u="none" strike="noStrike" dirty="0">
                          <a:solidFill>
                            <a:srgbClr val="000000"/>
                          </a:solidFill>
                          <a:effectLst/>
                          <a:latin typeface="Times New Roman"/>
                        </a:rPr>
                        <a:t>     864,484 </a:t>
                      </a:r>
                    </a:p>
                  </a:txBody>
                  <a:tcPr marL="6553" marR="6553" marT="655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r>
            </a:tbl>
          </a:graphicData>
        </a:graphic>
      </p:graphicFrame>
    </p:spTree>
    <p:extLst>
      <p:ext uri="{BB962C8B-B14F-4D97-AF65-F5344CB8AC3E}">
        <p14:creationId xmlns:p14="http://schemas.microsoft.com/office/powerpoint/2010/main" val="17536815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mtClean="0"/>
              <a:pPr/>
              <a:t>68</a:t>
            </a:fld>
            <a:endParaRPr lang="en-US" dirty="0"/>
          </a:p>
        </p:txBody>
      </p:sp>
      <p:sp>
        <p:nvSpPr>
          <p:cNvPr id="5" name="Title 1"/>
          <p:cNvSpPr>
            <a:spLocks noGrp="1"/>
          </p:cNvSpPr>
          <p:nvPr>
            <p:ph type="title"/>
          </p:nvPr>
        </p:nvSpPr>
        <p:spPr>
          <a:xfrm>
            <a:off x="0" y="0"/>
            <a:ext cx="9144000" cy="659219"/>
          </a:xfrm>
          <a:solidFill>
            <a:schemeClr val="accent2">
              <a:lumMod val="20000"/>
              <a:lumOff val="80000"/>
            </a:schemeClr>
          </a:solidFill>
        </p:spPr>
        <p:txBody>
          <a:bodyPr/>
          <a:lstStyle/>
          <a:p>
            <a:r>
              <a:rPr lang="en-US" sz="3600" b="1" dirty="0" smtClean="0">
                <a:latin typeface="Arial Rounded MT Bold" pitchFamily="34" charset="0"/>
              </a:rPr>
              <a:t>Finances</a:t>
            </a:r>
            <a:r>
              <a:rPr lang="en-US" sz="3600" b="1" dirty="0" smtClean="0"/>
              <a:t> </a:t>
            </a:r>
            <a:endParaRPr lang="en-US" sz="3600" b="1" dirty="0"/>
          </a:p>
        </p:txBody>
      </p:sp>
      <p:graphicFrame>
        <p:nvGraphicFramePr>
          <p:cNvPr id="7" name="Table 6"/>
          <p:cNvGraphicFramePr>
            <a:graphicFrameLocks noGrp="1"/>
          </p:cNvGraphicFramePr>
          <p:nvPr>
            <p:extLst>
              <p:ext uri="{D42A27DB-BD31-4B8C-83A1-F6EECF244321}">
                <p14:modId xmlns:p14="http://schemas.microsoft.com/office/powerpoint/2010/main" val="1315434320"/>
              </p:ext>
            </p:extLst>
          </p:nvPr>
        </p:nvGraphicFramePr>
        <p:xfrm>
          <a:off x="1793172" y="570292"/>
          <a:ext cx="5189518" cy="5981571"/>
        </p:xfrm>
        <a:graphic>
          <a:graphicData uri="http://schemas.openxmlformats.org/drawingml/2006/table">
            <a:tbl>
              <a:tblPr/>
              <a:tblGrid>
                <a:gridCol w="2202773"/>
                <a:gridCol w="1044022"/>
                <a:gridCol w="1009604"/>
                <a:gridCol w="933119"/>
              </a:tblGrid>
              <a:tr h="204926">
                <a:tc gridSpan="3">
                  <a:txBody>
                    <a:bodyPr/>
                    <a:lstStyle/>
                    <a:p>
                      <a:pPr algn="l" fontAlgn="b"/>
                      <a:r>
                        <a:rPr lang="en-US" sz="800" b="1" i="0" u="none" strike="noStrike" dirty="0">
                          <a:solidFill>
                            <a:srgbClr val="000000"/>
                          </a:solidFill>
                          <a:effectLst/>
                          <a:latin typeface="Times New Roman"/>
                        </a:rPr>
                        <a:t>Anglophone West School District</a:t>
                      </a:r>
                    </a:p>
                  </a:txBody>
                  <a:tcPr marL="5513" marR="5513" marT="5513"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r>
              <a:tr h="204926">
                <a:tc gridSpan="2">
                  <a:txBody>
                    <a:bodyPr/>
                    <a:lstStyle/>
                    <a:p>
                      <a:pPr algn="l" fontAlgn="b"/>
                      <a:r>
                        <a:rPr lang="en-US" sz="800" b="1" i="0" u="none" strike="noStrike">
                          <a:solidFill>
                            <a:srgbClr val="000000"/>
                          </a:solidFill>
                          <a:effectLst/>
                          <a:latin typeface="Times New Roman"/>
                        </a:rPr>
                        <a:t>School:  Stanley High</a:t>
                      </a:r>
                    </a:p>
                  </a:txBody>
                  <a:tcPr marL="5513" marR="5513" marT="5513"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r>
              <a:tr h="177604">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c gridSpan="3">
                  <a:txBody>
                    <a:bodyPr/>
                    <a:lstStyle/>
                    <a:p>
                      <a:pPr algn="ctr" fontAlgn="b"/>
                      <a:r>
                        <a:rPr lang="en-US" sz="800" b="1" i="0" u="none" strike="noStrike">
                          <a:solidFill>
                            <a:srgbClr val="000000"/>
                          </a:solidFill>
                          <a:effectLst/>
                          <a:latin typeface="Times New Roman"/>
                        </a:rPr>
                        <a:t> Costs</a:t>
                      </a:r>
                    </a:p>
                  </a:txBody>
                  <a:tcPr marL="5513" marR="5513" marT="5513" marB="0" anchor="b">
                    <a:lnL>
                      <a:noFill/>
                    </a:lnL>
                    <a:lnR>
                      <a:noFill/>
                    </a:lnR>
                    <a:lnT>
                      <a:noFill/>
                    </a:lnT>
                    <a:lnB>
                      <a:noFill/>
                    </a:lnB>
                    <a:solidFill>
                      <a:srgbClr val="B1A0C7"/>
                    </a:solidFill>
                  </a:tcPr>
                </a:tc>
                <a:tc hMerge="1">
                  <a:txBody>
                    <a:bodyPr/>
                    <a:lstStyle/>
                    <a:p>
                      <a:endParaRPr lang="en-US"/>
                    </a:p>
                  </a:txBody>
                  <a:tcPr/>
                </a:tc>
                <a:tc hMerge="1">
                  <a:txBody>
                    <a:bodyPr/>
                    <a:lstStyle/>
                    <a:p>
                      <a:endParaRPr lang="en-US"/>
                    </a:p>
                  </a:txBody>
                  <a:tcPr/>
                </a:tc>
              </a:tr>
              <a:tr h="157869">
                <a:tc>
                  <a:txBody>
                    <a:bodyPr/>
                    <a:lstStyle/>
                    <a:p>
                      <a:pPr algn="l" fontAlgn="b"/>
                      <a:r>
                        <a:rPr lang="en-US" sz="800" b="1" i="0" u="none" strike="noStrike">
                          <a:solidFill>
                            <a:srgbClr val="000000"/>
                          </a:solidFill>
                          <a:effectLst/>
                          <a:latin typeface="Times New Roman"/>
                        </a:rPr>
                        <a:t>Cost Centers</a:t>
                      </a:r>
                    </a:p>
                  </a:txBody>
                  <a:tcPr marL="5513" marR="5513" marT="5513" marB="0" anchor="b">
                    <a:lnL>
                      <a:noFill/>
                    </a:lnL>
                    <a:lnR>
                      <a:noFill/>
                    </a:lnR>
                    <a:lnT>
                      <a:noFill/>
                    </a:lnT>
                    <a:lnB>
                      <a:noFill/>
                    </a:lnB>
                  </a:tcPr>
                </a:tc>
                <a:tc>
                  <a:txBody>
                    <a:bodyPr/>
                    <a:lstStyle/>
                    <a:p>
                      <a:pPr algn="ctr" fontAlgn="b"/>
                      <a:r>
                        <a:rPr lang="en-US" sz="800" b="1" i="0" u="none" strike="noStrike">
                          <a:solidFill>
                            <a:srgbClr val="000000"/>
                          </a:solidFill>
                          <a:effectLst/>
                          <a:latin typeface="Times New Roman"/>
                        </a:rPr>
                        <a:t>Fiscal Year</a:t>
                      </a:r>
                    </a:p>
                  </a:txBody>
                  <a:tcPr marL="5513" marR="5513" marT="551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Fiscal Year</a:t>
                      </a:r>
                    </a:p>
                  </a:txBody>
                  <a:tcPr marL="5513" marR="5513" marT="551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Fiscal Year</a:t>
                      </a:r>
                    </a:p>
                  </a:txBody>
                  <a:tcPr marL="5513" marR="5513" marT="5513" marB="0" anchor="b">
                    <a:lnL>
                      <a:noFill/>
                    </a:lnL>
                    <a:lnR>
                      <a:noFill/>
                    </a:lnR>
                    <a:lnT>
                      <a:noFill/>
                    </a:lnT>
                    <a:lnB>
                      <a:noFill/>
                    </a:lnB>
                    <a:solidFill>
                      <a:srgbClr val="B1A0C7"/>
                    </a:solidFill>
                  </a:tcPr>
                </a:tc>
              </a:tr>
              <a:tr h="157869">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c>
                  <a:txBody>
                    <a:bodyPr/>
                    <a:lstStyle/>
                    <a:p>
                      <a:pPr algn="ctr" fontAlgn="b"/>
                      <a:r>
                        <a:rPr lang="en-US" sz="800" b="1" i="0" u="none" strike="noStrike">
                          <a:solidFill>
                            <a:srgbClr val="000000"/>
                          </a:solidFill>
                          <a:effectLst/>
                          <a:latin typeface="Times New Roman"/>
                        </a:rPr>
                        <a:t>2013-14</a:t>
                      </a:r>
                    </a:p>
                  </a:txBody>
                  <a:tcPr marL="5513" marR="5513" marT="551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2012-13</a:t>
                      </a:r>
                    </a:p>
                  </a:txBody>
                  <a:tcPr marL="5513" marR="5513" marT="5513" marB="0" anchor="b">
                    <a:lnL>
                      <a:noFill/>
                    </a:lnL>
                    <a:lnR>
                      <a:noFill/>
                    </a:lnR>
                    <a:lnT>
                      <a:noFill/>
                    </a:lnT>
                    <a:lnB>
                      <a:noFill/>
                    </a:lnB>
                    <a:solidFill>
                      <a:srgbClr val="B1A0C7"/>
                    </a:solidFill>
                  </a:tcPr>
                </a:tc>
                <a:tc>
                  <a:txBody>
                    <a:bodyPr/>
                    <a:lstStyle/>
                    <a:p>
                      <a:pPr algn="ctr" fontAlgn="b"/>
                      <a:r>
                        <a:rPr lang="en-US" sz="800" b="1" i="0" u="none" strike="noStrike">
                          <a:solidFill>
                            <a:srgbClr val="000000"/>
                          </a:solidFill>
                          <a:effectLst/>
                          <a:latin typeface="Times New Roman"/>
                        </a:rPr>
                        <a:t>2011-12</a:t>
                      </a:r>
                    </a:p>
                  </a:txBody>
                  <a:tcPr marL="5513" marR="5513" marT="5513" marB="0" anchor="b">
                    <a:lnL>
                      <a:noFill/>
                    </a:lnL>
                    <a:lnR>
                      <a:noFill/>
                    </a:lnR>
                    <a:lnT>
                      <a:noFill/>
                    </a:lnT>
                    <a:lnB>
                      <a:noFill/>
                    </a:lnB>
                    <a:solidFill>
                      <a:srgbClr val="B1A0C7"/>
                    </a:solidFill>
                  </a:tcPr>
                </a:tc>
              </a:tr>
              <a:tr h="157869">
                <a:tc>
                  <a:txBody>
                    <a:bodyPr/>
                    <a:lstStyle/>
                    <a:p>
                      <a:pPr algn="l" fontAlgn="b"/>
                      <a:r>
                        <a:rPr lang="en-US" sz="800" b="1" i="0" u="none" strike="noStrike" dirty="0">
                          <a:solidFill>
                            <a:srgbClr val="000000"/>
                          </a:solidFill>
                          <a:effectLst/>
                          <a:latin typeface="Times New Roman"/>
                        </a:rPr>
                        <a:t>Salaries</a:t>
                      </a:r>
                    </a:p>
                  </a:txBody>
                  <a:tcPr marL="5513" marR="5513" marT="551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Administration</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14,700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14,089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18,383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Teacher</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929,158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949,344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1,050,465 </a:t>
                      </a:r>
                    </a:p>
                  </a:txBody>
                  <a:tcPr marL="5513" marR="5513" marT="5513" marB="0" anchor="b">
                    <a:lnL>
                      <a:noFill/>
                    </a:lnL>
                    <a:lnR>
                      <a:noFill/>
                    </a:lnR>
                    <a:lnT>
                      <a:noFill/>
                    </a:lnT>
                    <a:lnB>
                      <a:noFill/>
                    </a:lnB>
                  </a:tcPr>
                </a:tc>
              </a:tr>
              <a:tr h="157869">
                <a:tc>
                  <a:txBody>
                    <a:bodyPr/>
                    <a:lstStyle/>
                    <a:p>
                      <a:pPr algn="l" fontAlgn="b"/>
                      <a:r>
                        <a:rPr lang="en-US" sz="800" b="0" i="0" u="none" strike="noStrike" dirty="0" err="1">
                          <a:solidFill>
                            <a:srgbClr val="000000"/>
                          </a:solidFill>
                          <a:effectLst/>
                          <a:latin typeface="Times New Roman"/>
                        </a:rPr>
                        <a:t>Admin.Assist</a:t>
                      </a:r>
                      <a:endParaRPr lang="en-US" sz="800" b="0" i="0" u="none" strike="noStrike" dirty="0">
                        <a:solidFill>
                          <a:srgbClr val="000000"/>
                        </a:solidFill>
                        <a:effectLst/>
                        <a:latin typeface="Times New Roman"/>
                      </a:endParaRP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31,246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30,194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29,601 </a:t>
                      </a:r>
                    </a:p>
                  </a:txBody>
                  <a:tcPr marL="5513" marR="5513" marT="5513" marB="0" anchor="b">
                    <a:lnL>
                      <a:noFill/>
                    </a:lnL>
                    <a:lnR>
                      <a:noFill/>
                    </a:lnR>
                    <a:lnT>
                      <a:noFill/>
                    </a:lnT>
                    <a:lnB>
                      <a:noFill/>
                    </a:lnB>
                  </a:tcPr>
                </a:tc>
              </a:tr>
              <a:tr h="157869">
                <a:tc>
                  <a:txBody>
                    <a:bodyPr/>
                    <a:lstStyle/>
                    <a:p>
                      <a:pPr algn="l" fontAlgn="b"/>
                      <a:r>
                        <a:rPr lang="en-US" sz="800" b="0" i="0" u="none" strike="noStrike" dirty="0">
                          <a:solidFill>
                            <a:srgbClr val="000000"/>
                          </a:solidFill>
                          <a:effectLst/>
                          <a:latin typeface="Times New Roman"/>
                        </a:rPr>
                        <a:t>Educational Assistant</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95,939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85,189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86,222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Custodian</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95,310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92,515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90,711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r>
              <a:tr h="166978">
                <a:tc>
                  <a:txBody>
                    <a:bodyPr/>
                    <a:lstStyle/>
                    <a:p>
                      <a:pPr algn="l" fontAlgn="b"/>
                      <a:r>
                        <a:rPr lang="en-US" sz="800" b="1" i="0" u="none" strike="noStrike">
                          <a:solidFill>
                            <a:srgbClr val="000000"/>
                          </a:solidFill>
                          <a:effectLst/>
                          <a:latin typeface="Times New Roman"/>
                        </a:rPr>
                        <a:t>Total</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1,166,353 </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1,171,331 </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1,275,381 </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59389">
                <a:tc>
                  <a:txBody>
                    <a:bodyPr/>
                    <a:lstStyle/>
                    <a:p>
                      <a:pPr algn="l" fontAlgn="b"/>
                      <a:r>
                        <a:rPr lang="en-US" sz="800" b="1" i="0" u="none" strike="noStrike">
                          <a:solidFill>
                            <a:srgbClr val="000000"/>
                          </a:solidFill>
                          <a:effectLst/>
                          <a:latin typeface="Times New Roman"/>
                        </a:rPr>
                        <a:t>Assigned Budgets</a:t>
                      </a: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r>
              <a:tr h="157869">
                <a:tc>
                  <a:txBody>
                    <a:bodyPr/>
                    <a:lstStyle/>
                    <a:p>
                      <a:pPr algn="l" fontAlgn="b"/>
                      <a:r>
                        <a:rPr lang="en-US" sz="800" b="0" i="0" u="none" strike="noStrike">
                          <a:solidFill>
                            <a:srgbClr val="000000"/>
                          </a:solidFill>
                          <a:effectLst/>
                          <a:latin typeface="Times New Roman"/>
                        </a:rPr>
                        <a:t>Regular Instruction</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20,257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30,492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14,174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Admin.Support</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4,295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4,448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3,576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Library</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826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826 </a:t>
                      </a:r>
                    </a:p>
                  </a:txBody>
                  <a:tcPr marL="5513" marR="5513" marT="5513" marB="0" anchor="b">
                    <a:lnL>
                      <a:noFill/>
                    </a:lnL>
                    <a:lnR>
                      <a:noFill/>
                    </a:lnR>
                    <a:lnT>
                      <a:noFill/>
                    </a:lnT>
                    <a:lnB>
                      <a:noFill/>
                    </a:lnB>
                  </a:tcPr>
                </a:tc>
              </a:tr>
              <a:tr h="301311">
                <a:tc>
                  <a:txBody>
                    <a:bodyPr/>
                    <a:lstStyle/>
                    <a:p>
                      <a:pPr algn="l" fontAlgn="b"/>
                      <a:r>
                        <a:rPr lang="en-US" sz="800" b="0" i="0" u="none" strike="noStrike" dirty="0">
                          <a:solidFill>
                            <a:srgbClr val="000000"/>
                          </a:solidFill>
                          <a:effectLst/>
                          <a:latin typeface="Times New Roman"/>
                        </a:rPr>
                        <a:t>Teachers Working Conditions</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2,413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5,103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5,299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Tutor Support</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240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Enrichment</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400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Nutrition</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500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500 </a:t>
                      </a:r>
                    </a:p>
                  </a:txBody>
                  <a:tcPr marL="5513" marR="5513" marT="5513" marB="0" anchor="b">
                    <a:lnL>
                      <a:noFill/>
                    </a:lnL>
                    <a:lnR>
                      <a:noFill/>
                    </a:lnR>
                    <a:lnT>
                      <a:noFill/>
                    </a:lnT>
                    <a:lnB>
                      <a:noFill/>
                    </a:lnB>
                  </a:tcPr>
                </a:tc>
              </a:tr>
              <a:tr h="157869">
                <a:tc>
                  <a:txBody>
                    <a:bodyPr/>
                    <a:lstStyle/>
                    <a:p>
                      <a:pPr algn="l" fontAlgn="b"/>
                      <a:r>
                        <a:rPr lang="en-US" sz="800" b="0" i="0" u="none" strike="noStrike" dirty="0">
                          <a:solidFill>
                            <a:srgbClr val="000000"/>
                          </a:solidFill>
                          <a:effectLst/>
                          <a:latin typeface="Times New Roman"/>
                        </a:rPr>
                        <a:t>Bilingual Learning Environ.</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450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450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500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Wellness Grant</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1,728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1,748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1,763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Positive Learning</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8,000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2,000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8,000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Co/Extra Trips</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904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937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3,910 </a:t>
                      </a:r>
                    </a:p>
                  </a:txBody>
                  <a:tcPr marL="5513" marR="5513" marT="5513" marB="0" anchor="b">
                    <a:lnL>
                      <a:noFill/>
                    </a:lnL>
                    <a:lnR>
                      <a:noFill/>
                    </a:lnR>
                    <a:lnT>
                      <a:noFill/>
                    </a:lnT>
                    <a:lnB>
                      <a:noFill/>
                    </a:lnB>
                  </a:tcPr>
                </a:tc>
              </a:tr>
              <a:tr h="157869">
                <a:tc>
                  <a:txBody>
                    <a:bodyPr/>
                    <a:lstStyle/>
                    <a:p>
                      <a:pPr algn="l" fontAlgn="b"/>
                      <a:r>
                        <a:rPr lang="en-US" sz="800" b="0" i="0" u="none" strike="noStrike" dirty="0">
                          <a:solidFill>
                            <a:srgbClr val="000000"/>
                          </a:solidFill>
                          <a:effectLst/>
                          <a:latin typeface="Times New Roman"/>
                        </a:rPr>
                        <a:t>PSSC</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480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702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700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r>
              <a:tr h="166978">
                <a:tc>
                  <a:txBody>
                    <a:bodyPr/>
                    <a:lstStyle/>
                    <a:p>
                      <a:pPr algn="l" fontAlgn="b"/>
                      <a:r>
                        <a:rPr lang="en-US" sz="800" b="1" i="0" u="none" strike="noStrike">
                          <a:solidFill>
                            <a:srgbClr val="000000"/>
                          </a:solidFill>
                          <a:effectLst/>
                          <a:latin typeface="Times New Roman"/>
                        </a:rPr>
                        <a:t>Total</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38,528 </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47,206 </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39,888 </a:t>
                      </a:r>
                    </a:p>
                  </a:txBody>
                  <a:tcPr marL="5513" marR="5513" marT="551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59389">
                <a:tc>
                  <a:txBody>
                    <a:bodyPr/>
                    <a:lstStyle/>
                    <a:p>
                      <a:pPr algn="l" fontAlgn="b"/>
                      <a:r>
                        <a:rPr lang="en-US" sz="800" b="1" i="0" u="none" strike="noStrike">
                          <a:solidFill>
                            <a:srgbClr val="000000"/>
                          </a:solidFill>
                          <a:effectLst/>
                          <a:latin typeface="Times New Roman"/>
                        </a:rPr>
                        <a:t>Facilities Costs</a:t>
                      </a: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Times New Roman"/>
                      </a:endParaRPr>
                    </a:p>
                  </a:txBody>
                  <a:tcPr marL="5513" marR="5513" marT="5513" marB="0" anchor="b">
                    <a:lnL>
                      <a:noFill/>
                    </a:lnL>
                    <a:lnR>
                      <a:noFill/>
                    </a:lnR>
                    <a:lnT w="12700" cap="flat" cmpd="sng" algn="ctr">
                      <a:solidFill>
                        <a:srgbClr val="000000"/>
                      </a:solidFill>
                      <a:prstDash val="solid"/>
                      <a:round/>
                      <a:headEnd type="none" w="med" len="med"/>
                      <a:tailEnd type="none" w="med" len="med"/>
                    </a:lnT>
                    <a:lnB>
                      <a:noFill/>
                    </a:lnB>
                  </a:tcPr>
                </a:tc>
              </a:tr>
              <a:tr h="157869">
                <a:tc>
                  <a:txBody>
                    <a:bodyPr/>
                    <a:lstStyle/>
                    <a:p>
                      <a:pPr algn="l" fontAlgn="b"/>
                      <a:r>
                        <a:rPr lang="en-US" sz="800" b="0" i="0" u="none" strike="noStrike">
                          <a:solidFill>
                            <a:srgbClr val="000000"/>
                          </a:solidFill>
                          <a:effectLst/>
                          <a:latin typeface="Times New Roman"/>
                        </a:rPr>
                        <a:t>Electricity</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67,901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71,117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74,782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Water &amp; Sewer</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15,400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15,400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15,400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Garbage Removal</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7,505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7,292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7,292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Ground Maintenance</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12,090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12,000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11,655 </a:t>
                      </a:r>
                    </a:p>
                  </a:txBody>
                  <a:tcPr marL="5513" marR="5513" marT="5513" marB="0" anchor="b">
                    <a:lnL>
                      <a:noFill/>
                    </a:lnL>
                    <a:lnR>
                      <a:noFill/>
                    </a:lnR>
                    <a:lnT>
                      <a:noFill/>
                    </a:lnT>
                    <a:lnB>
                      <a:noFill/>
                    </a:lnB>
                  </a:tcPr>
                </a:tc>
              </a:tr>
              <a:tr h="159389">
                <a:tc>
                  <a:txBody>
                    <a:bodyPr/>
                    <a:lstStyle/>
                    <a:p>
                      <a:pPr algn="l" fontAlgn="b"/>
                      <a:r>
                        <a:rPr lang="en-US" sz="800" b="0" i="0" u="none" strike="noStrike">
                          <a:solidFill>
                            <a:srgbClr val="000000"/>
                          </a:solidFill>
                          <a:effectLst/>
                          <a:latin typeface="Times New Roman"/>
                        </a:rPr>
                        <a:t>Heating Fuel</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37,267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32,434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58,259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Cleaning Supplies</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7,837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3,347 </a:t>
                      </a:r>
                    </a:p>
                  </a:txBody>
                  <a:tcPr marL="5513" marR="5513" marT="5513" marB="0" anchor="b">
                    <a:lnL>
                      <a:noFill/>
                    </a:lnL>
                    <a:lnR>
                      <a:noFill/>
                    </a:lnR>
                    <a:lnT>
                      <a:noFill/>
                    </a:lnT>
                    <a:lnB>
                      <a:noFill/>
                    </a:lnB>
                  </a:tcPr>
                </a:tc>
                <a:tc>
                  <a:txBody>
                    <a:bodyPr/>
                    <a:lstStyle/>
                    <a:p>
                      <a:pPr algn="l" fontAlgn="b"/>
                      <a:r>
                        <a:rPr lang="en-US" sz="800" b="0" i="0" u="none" strike="noStrike">
                          <a:solidFill>
                            <a:srgbClr val="000000"/>
                          </a:solidFill>
                          <a:effectLst/>
                          <a:latin typeface="Times New Roman"/>
                        </a:rPr>
                        <a:t>         4,992 </a:t>
                      </a:r>
                    </a:p>
                  </a:txBody>
                  <a:tcPr marL="5513" marR="5513" marT="5513" marB="0" anchor="b">
                    <a:lnL>
                      <a:noFill/>
                    </a:lnL>
                    <a:lnR>
                      <a:noFill/>
                    </a:lnR>
                    <a:lnT>
                      <a:noFill/>
                    </a:lnT>
                    <a:lnB>
                      <a:noFill/>
                    </a:lnB>
                  </a:tcPr>
                </a:tc>
              </a:tr>
              <a:tr h="157869">
                <a:tc>
                  <a:txBody>
                    <a:bodyPr/>
                    <a:lstStyle/>
                    <a:p>
                      <a:pPr algn="l" fontAlgn="b"/>
                      <a:r>
                        <a:rPr lang="en-US" sz="800" b="0" i="0" u="none" strike="noStrike">
                          <a:solidFill>
                            <a:srgbClr val="000000"/>
                          </a:solidFill>
                          <a:effectLst/>
                          <a:latin typeface="Times New Roman"/>
                        </a:rPr>
                        <a:t>Minor Repairs</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12,562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32,635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Times New Roman"/>
                        </a:rPr>
                        <a:t>       20,234 </a:t>
                      </a:r>
                    </a:p>
                  </a:txBody>
                  <a:tcPr marL="5513" marR="5513" marT="5513" marB="0" anchor="b">
                    <a:lnL>
                      <a:noFill/>
                    </a:lnL>
                    <a:lnR>
                      <a:noFill/>
                    </a:lnR>
                    <a:lnT>
                      <a:noFill/>
                    </a:lnT>
                    <a:lnB w="6350" cap="flat" cmpd="sng" algn="ctr">
                      <a:solidFill>
                        <a:srgbClr val="000000"/>
                      </a:solidFill>
                      <a:prstDash val="solid"/>
                      <a:round/>
                      <a:headEnd type="none" w="med" len="med"/>
                      <a:tailEnd type="none" w="med" len="med"/>
                    </a:lnB>
                  </a:tcPr>
                </a:tc>
              </a:tr>
              <a:tr h="166978">
                <a:tc>
                  <a:txBody>
                    <a:bodyPr/>
                    <a:lstStyle/>
                    <a:p>
                      <a:pPr algn="l" fontAlgn="b"/>
                      <a:r>
                        <a:rPr lang="en-US" sz="800" b="1" i="0" u="none" strike="noStrike">
                          <a:solidFill>
                            <a:srgbClr val="000000"/>
                          </a:solidFill>
                          <a:effectLst/>
                          <a:latin typeface="Times New Roman"/>
                        </a:rPr>
                        <a:t>Total</a:t>
                      </a:r>
                    </a:p>
                  </a:txBody>
                  <a:tcPr marL="5513" marR="5513" marT="55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160,562 </a:t>
                      </a:r>
                    </a:p>
                  </a:txBody>
                  <a:tcPr marL="5513" marR="5513" marT="55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174,224 </a:t>
                      </a:r>
                    </a:p>
                  </a:txBody>
                  <a:tcPr marL="5513" marR="5513" marT="55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800" b="1" i="0" u="none" strike="noStrike">
                          <a:solidFill>
                            <a:srgbClr val="000000"/>
                          </a:solidFill>
                          <a:effectLst/>
                          <a:latin typeface="Times New Roman"/>
                        </a:rPr>
                        <a:t>     192,615 </a:t>
                      </a:r>
                    </a:p>
                  </a:txBody>
                  <a:tcPr marL="5513" marR="5513" marT="55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66978">
                <a:tc>
                  <a:txBody>
                    <a:bodyPr/>
                    <a:lstStyle/>
                    <a:p>
                      <a:pPr algn="l" fontAlgn="b"/>
                      <a:r>
                        <a:rPr lang="en-US" sz="800" b="1" i="0" u="none" strike="noStrike">
                          <a:solidFill>
                            <a:srgbClr val="000000"/>
                          </a:solidFill>
                          <a:effectLst/>
                          <a:latin typeface="Times New Roman"/>
                        </a:rPr>
                        <a:t>TOTAL COSTS</a:t>
                      </a:r>
                    </a:p>
                  </a:txBody>
                  <a:tcPr marL="5513" marR="5513" marT="55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l" fontAlgn="b"/>
                      <a:r>
                        <a:rPr lang="en-US" sz="800" b="1" i="0" u="none" strike="noStrike">
                          <a:solidFill>
                            <a:srgbClr val="000000"/>
                          </a:solidFill>
                          <a:effectLst/>
                          <a:latin typeface="Times New Roman"/>
                        </a:rPr>
                        <a:t>    1,365,444 </a:t>
                      </a:r>
                    </a:p>
                  </a:txBody>
                  <a:tcPr marL="5513" marR="5513" marT="55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l" fontAlgn="b"/>
                      <a:r>
                        <a:rPr lang="en-US" sz="800" b="1" i="0" u="none" strike="noStrike">
                          <a:solidFill>
                            <a:srgbClr val="000000"/>
                          </a:solidFill>
                          <a:effectLst/>
                          <a:latin typeface="Times New Roman"/>
                        </a:rPr>
                        <a:t>   1,392,762 </a:t>
                      </a:r>
                    </a:p>
                  </a:txBody>
                  <a:tcPr marL="5513" marR="5513" marT="55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c>
                  <a:txBody>
                    <a:bodyPr/>
                    <a:lstStyle/>
                    <a:p>
                      <a:pPr algn="l" fontAlgn="b"/>
                      <a:r>
                        <a:rPr lang="en-US" sz="800" b="1" i="0" u="none" strike="noStrike" dirty="0">
                          <a:solidFill>
                            <a:srgbClr val="000000"/>
                          </a:solidFill>
                          <a:effectLst/>
                          <a:latin typeface="Times New Roman"/>
                        </a:rPr>
                        <a:t>  1,507,883 </a:t>
                      </a:r>
                    </a:p>
                  </a:txBody>
                  <a:tcPr marL="5513" marR="5513" marT="55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1A0C7"/>
                    </a:solidFill>
                  </a:tcPr>
                </a:tc>
              </a:tr>
            </a:tbl>
          </a:graphicData>
        </a:graphic>
      </p:graphicFrame>
    </p:spTree>
    <p:extLst>
      <p:ext uri="{BB962C8B-B14F-4D97-AF65-F5344CB8AC3E}">
        <p14:creationId xmlns:p14="http://schemas.microsoft.com/office/powerpoint/2010/main" val="1564295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69</a:t>
            </a:fld>
            <a:endParaRPr lang="en-US" sz="1400" dirty="0"/>
          </a:p>
        </p:txBody>
      </p:sp>
      <p:sp>
        <p:nvSpPr>
          <p:cNvPr id="5" name="Title 1"/>
          <p:cNvSpPr>
            <a:spLocks noGrp="1"/>
          </p:cNvSpPr>
          <p:nvPr>
            <p:ph type="title"/>
          </p:nvPr>
        </p:nvSpPr>
        <p:spPr>
          <a:xfrm>
            <a:off x="752433" y="2541182"/>
            <a:ext cx="7629168" cy="1093350"/>
          </a:xfrm>
        </p:spPr>
        <p:txBody>
          <a:bodyPr/>
          <a:lstStyle/>
          <a:p>
            <a:r>
              <a:rPr lang="en-US" sz="5400" b="1" dirty="0" smtClean="0">
                <a:latin typeface="Arial Rounded MT Bold" pitchFamily="34" charset="0"/>
              </a:rPr>
              <a:t>Impact on Community</a:t>
            </a:r>
            <a:endParaRPr lang="en-US" sz="5400" b="1" dirty="0"/>
          </a:p>
        </p:txBody>
      </p:sp>
      <p:pic>
        <p:nvPicPr>
          <p:cNvPr id="7" name="Picture 6"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4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1"/>
          <p:cNvSpPr>
            <a:spLocks noGrp="1"/>
          </p:cNvSpPr>
          <p:nvPr>
            <p:ph type="title"/>
          </p:nvPr>
        </p:nvSpPr>
        <p:spPr>
          <a:xfrm>
            <a:off x="457200" y="846138"/>
            <a:ext cx="8229600" cy="1143000"/>
          </a:xfrm>
        </p:spPr>
        <p:txBody>
          <a:bodyPr>
            <a:normAutofit/>
          </a:bodyPr>
          <a:lstStyle/>
          <a:p>
            <a:r>
              <a:rPr lang="en-US" sz="3200" dirty="0" smtClean="0">
                <a:solidFill>
                  <a:schemeClr val="tx1"/>
                </a:solidFill>
                <a:latin typeface="Arial Rounded MT Bold" pitchFamily="34" charset="0"/>
              </a:rPr>
              <a:t> Enrolment by Grade Level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 Stanley Elementary</a:t>
            </a:r>
            <a:endParaRPr lang="en-US" sz="3200" dirty="0">
              <a:solidFill>
                <a:schemeClr val="tx1"/>
              </a:solidFill>
              <a:latin typeface="Arial Rounded MT Bold"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674491245"/>
              </p:ext>
            </p:extLst>
          </p:nvPr>
        </p:nvGraphicFramePr>
        <p:xfrm>
          <a:off x="346841" y="1989138"/>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82752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70</a:t>
            </a:fld>
            <a:endParaRPr lang="en-US" sz="1400" dirty="0"/>
          </a:p>
        </p:txBody>
      </p:sp>
      <p:sp>
        <p:nvSpPr>
          <p:cNvPr id="7" name="Title 1"/>
          <p:cNvSpPr txBox="1">
            <a:spLocks/>
          </p:cNvSpPr>
          <p:nvPr/>
        </p:nvSpPr>
        <p:spPr>
          <a:xfrm>
            <a:off x="0" y="0"/>
            <a:ext cx="9144000" cy="650327"/>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Impact on Community</a:t>
            </a:r>
            <a:endParaRPr lang="en-US" sz="3600" b="1" dirty="0"/>
          </a:p>
        </p:txBody>
      </p:sp>
      <p:sp>
        <p:nvSpPr>
          <p:cNvPr id="5" name="Content Placeholder 2"/>
          <p:cNvSpPr txBox="1">
            <a:spLocks/>
          </p:cNvSpPr>
          <p:nvPr/>
        </p:nvSpPr>
        <p:spPr>
          <a:xfrm>
            <a:off x="391510" y="1079938"/>
            <a:ext cx="8042276" cy="4343400"/>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smtClean="0">
                <a:solidFill>
                  <a:schemeClr val="tx1"/>
                </a:solidFill>
                <a:latin typeface="Arial Rounded MT Bold" pitchFamily="34" charset="0"/>
              </a:rPr>
              <a:t>Parent access to the school for activities would remain the same.</a:t>
            </a:r>
          </a:p>
          <a:p>
            <a:r>
              <a:rPr lang="en-US" dirty="0" smtClean="0">
                <a:solidFill>
                  <a:schemeClr val="tx1"/>
                </a:solidFill>
                <a:latin typeface="Arial Rounded MT Bold" pitchFamily="34" charset="0"/>
              </a:rPr>
              <a:t>Partnerships between community service groups and the local community school would remain the same.</a:t>
            </a:r>
          </a:p>
          <a:p>
            <a:r>
              <a:rPr lang="en-US" dirty="0" smtClean="0">
                <a:solidFill>
                  <a:schemeClr val="tx1"/>
                </a:solidFill>
                <a:latin typeface="Arial Rounded MT Bold" pitchFamily="34" charset="0"/>
              </a:rPr>
              <a:t>Potential for consistent communication and less confusion on the organization of community events with one school administrator K- 12. </a:t>
            </a:r>
          </a:p>
          <a:p>
            <a:r>
              <a:rPr lang="en-US" dirty="0" smtClean="0">
                <a:solidFill>
                  <a:schemeClr val="tx1"/>
                </a:solidFill>
                <a:latin typeface="Arial Rounded MT Bold" pitchFamily="34" charset="0"/>
              </a:rPr>
              <a:t>School would remain supportive to growth in the community for students grades K-12</a:t>
            </a:r>
          </a:p>
          <a:p>
            <a:endParaRPr lang="en-US" dirty="0">
              <a:solidFill>
                <a:schemeClr val="tx1"/>
              </a:solidFill>
              <a:latin typeface="Arial Rounded MT Bold" pitchFamily="34" charset="0"/>
            </a:endParaRPr>
          </a:p>
        </p:txBody>
      </p:sp>
    </p:spTree>
    <p:extLst>
      <p:ext uri="{BB962C8B-B14F-4D97-AF65-F5344CB8AC3E}">
        <p14:creationId xmlns:p14="http://schemas.microsoft.com/office/powerpoint/2010/main" val="39879763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71</a:t>
            </a:fld>
            <a:endParaRPr lang="en-US" sz="1400" dirty="0"/>
          </a:p>
        </p:txBody>
      </p:sp>
      <p:sp>
        <p:nvSpPr>
          <p:cNvPr id="5" name="Title 1"/>
          <p:cNvSpPr>
            <a:spLocks noGrp="1"/>
          </p:cNvSpPr>
          <p:nvPr>
            <p:ph type="title"/>
          </p:nvPr>
        </p:nvSpPr>
        <p:spPr>
          <a:xfrm>
            <a:off x="752433" y="2519916"/>
            <a:ext cx="7629168" cy="1720672"/>
          </a:xfrm>
        </p:spPr>
        <p:txBody>
          <a:bodyPr/>
          <a:lstStyle/>
          <a:p>
            <a:r>
              <a:rPr lang="en-US" sz="5400" b="1" dirty="0" smtClean="0">
                <a:latin typeface="Arial Rounded MT Bold" pitchFamily="34" charset="0"/>
              </a:rPr>
              <a:t>Impact on Other Schools</a:t>
            </a:r>
            <a:endParaRPr lang="en-US" sz="5400" b="1" dirty="0"/>
          </a:p>
        </p:txBody>
      </p:sp>
      <p:pic>
        <p:nvPicPr>
          <p:cNvPr id="7" name="Picture 6"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284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72</a:t>
            </a:fld>
            <a:endParaRPr lang="en-US" sz="1400" dirty="0"/>
          </a:p>
        </p:txBody>
      </p:sp>
      <p:sp>
        <p:nvSpPr>
          <p:cNvPr id="7" name="Title 1"/>
          <p:cNvSpPr txBox="1">
            <a:spLocks/>
          </p:cNvSpPr>
          <p:nvPr/>
        </p:nvSpPr>
        <p:spPr>
          <a:xfrm>
            <a:off x="0" y="0"/>
            <a:ext cx="9144000" cy="746021"/>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Impact on Other Schools</a:t>
            </a:r>
            <a:endParaRPr lang="en-US" sz="3600" b="1" dirty="0"/>
          </a:p>
        </p:txBody>
      </p:sp>
      <p:sp>
        <p:nvSpPr>
          <p:cNvPr id="3" name="Rectangle 2"/>
          <p:cNvSpPr/>
          <p:nvPr/>
        </p:nvSpPr>
        <p:spPr>
          <a:xfrm>
            <a:off x="961696" y="1592317"/>
            <a:ext cx="7220607" cy="2677656"/>
          </a:xfrm>
          <a:prstGeom prst="rect">
            <a:avLst/>
          </a:prstGeom>
        </p:spPr>
        <p:txBody>
          <a:bodyPr wrap="square">
            <a:spAutoFit/>
          </a:bodyPr>
          <a:lstStyle/>
          <a:p>
            <a:r>
              <a:rPr lang="en-US" sz="2400" dirty="0">
                <a:latin typeface="Arial Rounded MT Bold" pitchFamily="34" charset="0"/>
              </a:rPr>
              <a:t>In this scenario, there would be no impact on other schools.  The facility remains the same, blending two schools within one existing building.  Instead, the impact </a:t>
            </a:r>
            <a:r>
              <a:rPr lang="en-US" sz="2400" dirty="0" smtClean="0">
                <a:latin typeface="Arial Rounded MT Bold" pitchFamily="34" charset="0"/>
              </a:rPr>
              <a:t>would </a:t>
            </a:r>
            <a:r>
              <a:rPr lang="en-US" sz="2400" dirty="0">
                <a:latin typeface="Arial Rounded MT Bold" pitchFamily="34" charset="0"/>
              </a:rPr>
              <a:t>present itself when the two staffs and schools are blended into one facility administered by one administration. </a:t>
            </a:r>
          </a:p>
        </p:txBody>
      </p:sp>
    </p:spTree>
    <p:extLst>
      <p:ext uri="{BB962C8B-B14F-4D97-AF65-F5344CB8AC3E}">
        <p14:creationId xmlns:p14="http://schemas.microsoft.com/office/powerpoint/2010/main" val="36033971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73</a:t>
            </a:fld>
            <a:endParaRPr lang="en-US" sz="1400" dirty="0"/>
          </a:p>
        </p:txBody>
      </p:sp>
      <p:sp>
        <p:nvSpPr>
          <p:cNvPr id="7" name="Title 1"/>
          <p:cNvSpPr txBox="1">
            <a:spLocks/>
          </p:cNvSpPr>
          <p:nvPr/>
        </p:nvSpPr>
        <p:spPr>
          <a:xfrm>
            <a:off x="0" y="0"/>
            <a:ext cx="9144000" cy="746021"/>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Impact on Other Schools</a:t>
            </a:r>
            <a:endParaRPr lang="en-US" sz="3600" b="1" dirty="0"/>
          </a:p>
        </p:txBody>
      </p:sp>
      <p:sp>
        <p:nvSpPr>
          <p:cNvPr id="3" name="Rectangle 2"/>
          <p:cNvSpPr/>
          <p:nvPr/>
        </p:nvSpPr>
        <p:spPr>
          <a:xfrm>
            <a:off x="0" y="713241"/>
            <a:ext cx="9144000" cy="6144759"/>
          </a:xfrm>
          <a:prstGeom prst="rect">
            <a:avLst/>
          </a:prstGeom>
        </p:spPr>
        <p:txBody>
          <a:bodyPr wrap="square">
            <a:spAutoFit/>
          </a:bodyPr>
          <a:lstStyle/>
          <a:p>
            <a:pPr marL="457200" marR="0">
              <a:lnSpc>
                <a:spcPct val="115000"/>
              </a:lnSpc>
              <a:spcBef>
                <a:spcPts val="0"/>
              </a:spcBef>
              <a:spcAft>
                <a:spcPts val="0"/>
              </a:spcAft>
            </a:pPr>
            <a:r>
              <a:rPr lang="en-US" u="sng" dirty="0">
                <a:latin typeface="Arial Rounded MT Bold" pitchFamily="34" charset="0"/>
                <a:ea typeface="Calibri"/>
                <a:cs typeface="Times New Roman"/>
              </a:rPr>
              <a:t>Implications regarding transition:  </a:t>
            </a:r>
          </a:p>
          <a:p>
            <a:pPr marL="346075" marR="0" lvl="1" indent="-282575">
              <a:lnSpc>
                <a:spcPct val="115000"/>
              </a:lnSpc>
              <a:spcBef>
                <a:spcPts val="0"/>
              </a:spcBef>
              <a:spcAft>
                <a:spcPts val="0"/>
              </a:spcAft>
              <a:buFont typeface="+mj-lt"/>
              <a:buAutoNum type="arabicPeriod"/>
            </a:pPr>
            <a:r>
              <a:rPr lang="en-US" dirty="0">
                <a:latin typeface="Arial Rounded MT Bold" pitchFamily="34" charset="0"/>
                <a:ea typeface="Calibri"/>
                <a:cs typeface="Times New Roman"/>
              </a:rPr>
              <a:t>Staffing--FTE:</a:t>
            </a:r>
          </a:p>
          <a:p>
            <a:pPr marL="393700" marR="0" lvl="2" indent="-282575">
              <a:lnSpc>
                <a:spcPct val="115000"/>
              </a:lnSpc>
              <a:spcBef>
                <a:spcPts val="0"/>
              </a:spcBef>
              <a:spcAft>
                <a:spcPts val="0"/>
              </a:spcAft>
              <a:buFont typeface="+mj-lt"/>
              <a:buAutoNum type="alphaLcParenR"/>
            </a:pPr>
            <a:r>
              <a:rPr lang="en-US" dirty="0">
                <a:latin typeface="Arial Rounded MT Bold" pitchFamily="34" charset="0"/>
                <a:ea typeface="Calibri"/>
                <a:cs typeface="Times New Roman"/>
              </a:rPr>
              <a:t>Teaching</a:t>
            </a:r>
          </a:p>
          <a:p>
            <a:pPr marL="520700" marR="0" lvl="3" indent="-127000">
              <a:lnSpc>
                <a:spcPct val="115000"/>
              </a:lnSpc>
              <a:spcBef>
                <a:spcPts val="0"/>
              </a:spcBef>
              <a:spcAft>
                <a:spcPts val="0"/>
              </a:spcAft>
              <a:buFont typeface="Symbol"/>
              <a:buChar char=""/>
            </a:pPr>
            <a:r>
              <a:rPr lang="en-US" dirty="0">
                <a:latin typeface="Arial Rounded MT Bold" pitchFamily="34" charset="0"/>
                <a:ea typeface="Calibri"/>
                <a:cs typeface="Times New Roman"/>
              </a:rPr>
              <a:t>Staffing for teachers should follow the same formula that is currently being used to staff the separate 2 schools.</a:t>
            </a:r>
          </a:p>
          <a:p>
            <a:pPr marL="568325" marR="0" lvl="3" indent="-111125">
              <a:lnSpc>
                <a:spcPct val="115000"/>
              </a:lnSpc>
              <a:spcBef>
                <a:spcPts val="0"/>
              </a:spcBef>
              <a:spcAft>
                <a:spcPts val="0"/>
              </a:spcAft>
              <a:buFont typeface="Symbol"/>
              <a:buChar char=""/>
            </a:pPr>
            <a:r>
              <a:rPr lang="en-US" dirty="0">
                <a:latin typeface="Arial Rounded MT Bold" pitchFamily="34" charset="0"/>
                <a:ea typeface="Calibri"/>
                <a:cs typeface="Times New Roman"/>
              </a:rPr>
              <a:t>The opportunity to blend assignments exists now, but with one school, there would be a single coordination of this, which may be beneficial.</a:t>
            </a:r>
          </a:p>
          <a:p>
            <a:pPr marL="457200" marR="0" lvl="2" indent="-346075">
              <a:lnSpc>
                <a:spcPct val="115000"/>
              </a:lnSpc>
              <a:spcBef>
                <a:spcPts val="0"/>
              </a:spcBef>
              <a:spcAft>
                <a:spcPts val="0"/>
              </a:spcAft>
              <a:buFont typeface="+mj-lt"/>
              <a:buAutoNum type="alphaLcParenR"/>
            </a:pPr>
            <a:r>
              <a:rPr lang="en-US" dirty="0">
                <a:latin typeface="Arial Rounded MT Bold" pitchFamily="34" charset="0"/>
                <a:ea typeface="Calibri"/>
                <a:cs typeface="Times New Roman"/>
              </a:rPr>
              <a:t>Administration </a:t>
            </a:r>
          </a:p>
          <a:p>
            <a:pPr marL="630238" marR="0" lvl="3" indent="-173038">
              <a:lnSpc>
                <a:spcPct val="115000"/>
              </a:lnSpc>
              <a:spcBef>
                <a:spcPts val="0"/>
              </a:spcBef>
              <a:spcAft>
                <a:spcPts val="0"/>
              </a:spcAft>
              <a:buFont typeface="Symbol"/>
              <a:buChar char=""/>
            </a:pPr>
            <a:r>
              <a:rPr lang="en-US" dirty="0">
                <a:latin typeface="Arial Rounded MT Bold" pitchFamily="34" charset="0"/>
                <a:ea typeface="Calibri"/>
                <a:cs typeface="Times New Roman"/>
              </a:rPr>
              <a:t>The current FTE for administration is 1.3 (.8 High and .5 Elem) and in terms of persons 3, means 2 principals and 1 vice-principal.  An integrated school would see: 1 principal and 1 vice-principal.  The impact would be considering how to proceed with assigning the new administration </a:t>
            </a:r>
            <a:r>
              <a:rPr lang="en-US" dirty="0" smtClean="0">
                <a:latin typeface="Arial Rounded MT Bold" pitchFamily="34" charset="0"/>
                <a:ea typeface="Calibri"/>
                <a:cs typeface="Times New Roman"/>
              </a:rPr>
              <a:t>roles…  Decisions would be guided by the Teacher’s Collective Agreement.</a:t>
            </a:r>
            <a:endParaRPr lang="en-US" dirty="0">
              <a:latin typeface="Arial Rounded MT Bold" pitchFamily="34" charset="0"/>
              <a:ea typeface="Calibri"/>
              <a:cs typeface="Times New Roman"/>
            </a:endParaRPr>
          </a:p>
          <a:p>
            <a:pPr marL="457200" marR="0" lvl="2" indent="-284163">
              <a:lnSpc>
                <a:spcPct val="115000"/>
              </a:lnSpc>
              <a:spcBef>
                <a:spcPts val="0"/>
              </a:spcBef>
              <a:spcAft>
                <a:spcPts val="0"/>
              </a:spcAft>
              <a:buFont typeface="+mj-lt"/>
              <a:buAutoNum type="alphaLcParenR"/>
            </a:pPr>
            <a:r>
              <a:rPr lang="en-US" dirty="0">
                <a:latin typeface="Arial Rounded MT Bold" pitchFamily="34" charset="0"/>
                <a:ea typeface="Calibri"/>
                <a:cs typeface="Times New Roman"/>
              </a:rPr>
              <a:t>ESS staff</a:t>
            </a:r>
          </a:p>
          <a:p>
            <a:pPr marL="630238" marR="0" lvl="3" indent="-173038">
              <a:lnSpc>
                <a:spcPct val="115000"/>
              </a:lnSpc>
              <a:spcBef>
                <a:spcPts val="0"/>
              </a:spcBef>
              <a:spcAft>
                <a:spcPts val="1000"/>
              </a:spcAft>
              <a:buFont typeface="Symbol"/>
              <a:buChar char=""/>
            </a:pPr>
            <a:r>
              <a:rPr lang="en-US" dirty="0">
                <a:latin typeface="Arial Rounded MT Bold" pitchFamily="34" charset="0"/>
                <a:ea typeface="Calibri"/>
                <a:cs typeface="Times New Roman"/>
              </a:rPr>
              <a:t>The current FTE for EST-R is 1.8 (1.0 High and .8 Elem) and Guidance is 1.0.  Guidance is currently a shared position between the schools so would have no impact on transition.  There would currently be two separate ESS-Teams and there would be a transition to one ESS-Team. This would entail blending procedures and meeting formats.  </a:t>
            </a:r>
            <a:endParaRPr lang="en-US" dirty="0">
              <a:effectLst/>
              <a:latin typeface="Arial Rounded MT Bold" pitchFamily="34" charset="0"/>
              <a:ea typeface="Calibri"/>
              <a:cs typeface="Times New Roman"/>
            </a:endParaRPr>
          </a:p>
        </p:txBody>
      </p:sp>
    </p:spTree>
    <p:extLst>
      <p:ext uri="{BB962C8B-B14F-4D97-AF65-F5344CB8AC3E}">
        <p14:creationId xmlns:p14="http://schemas.microsoft.com/office/powerpoint/2010/main" val="30240185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74</a:t>
            </a:fld>
            <a:endParaRPr lang="en-US" sz="1400" dirty="0"/>
          </a:p>
        </p:txBody>
      </p:sp>
      <p:sp>
        <p:nvSpPr>
          <p:cNvPr id="7" name="Title 1"/>
          <p:cNvSpPr txBox="1">
            <a:spLocks/>
          </p:cNvSpPr>
          <p:nvPr/>
        </p:nvSpPr>
        <p:spPr>
          <a:xfrm>
            <a:off x="0" y="0"/>
            <a:ext cx="9144000" cy="746021"/>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Impact on Other Schools</a:t>
            </a:r>
            <a:endParaRPr lang="en-US" sz="3600" b="1" dirty="0"/>
          </a:p>
        </p:txBody>
      </p:sp>
      <p:sp>
        <p:nvSpPr>
          <p:cNvPr id="2" name="Rectangle 1"/>
          <p:cNvSpPr/>
          <p:nvPr/>
        </p:nvSpPr>
        <p:spPr>
          <a:xfrm>
            <a:off x="0" y="746021"/>
            <a:ext cx="9144000" cy="5755422"/>
          </a:xfrm>
          <a:prstGeom prst="rect">
            <a:avLst/>
          </a:prstGeom>
        </p:spPr>
        <p:txBody>
          <a:bodyPr wrap="square">
            <a:spAutoFit/>
          </a:bodyPr>
          <a:lstStyle/>
          <a:p>
            <a:pPr marL="236538" marR="0" lvl="1" indent="-125413">
              <a:lnSpc>
                <a:spcPct val="115000"/>
              </a:lnSpc>
              <a:spcBef>
                <a:spcPts val="0"/>
              </a:spcBef>
              <a:spcAft>
                <a:spcPts val="0"/>
              </a:spcAft>
            </a:pPr>
            <a:r>
              <a:rPr lang="en-US" sz="2000" dirty="0" smtClean="0">
                <a:latin typeface="Arial Rounded MT Bold" pitchFamily="34" charset="0"/>
                <a:ea typeface="Calibri"/>
                <a:cs typeface="Times New Roman"/>
              </a:rPr>
              <a:t>2. Facilities/Settings</a:t>
            </a:r>
            <a:r>
              <a:rPr lang="en-US" sz="2000" dirty="0">
                <a:latin typeface="Arial Rounded MT Bold" pitchFamily="34" charset="0"/>
                <a:ea typeface="Calibri"/>
                <a:cs typeface="Times New Roman"/>
              </a:rPr>
              <a:t>:</a:t>
            </a:r>
          </a:p>
          <a:p>
            <a:pPr marL="630238" marR="0" lvl="2" indent="-236538">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Classroom Space</a:t>
            </a:r>
          </a:p>
          <a:p>
            <a:pPr marL="850900" marR="0" lvl="3" indent="-157163">
              <a:lnSpc>
                <a:spcPct val="115000"/>
              </a:lnSpc>
              <a:spcBef>
                <a:spcPts val="0"/>
              </a:spcBef>
              <a:spcAft>
                <a:spcPts val="0"/>
              </a:spcAft>
              <a:buFont typeface="Symbol"/>
              <a:buChar char=""/>
            </a:pPr>
            <a:r>
              <a:rPr lang="en-US" sz="2000" dirty="0">
                <a:latin typeface="Arial Rounded MT Bold" pitchFamily="34" charset="0"/>
                <a:ea typeface="Calibri"/>
                <a:cs typeface="Times New Roman"/>
              </a:rPr>
              <a:t>Impact may be minimal if the configuration of classrooms remains the same.  </a:t>
            </a:r>
          </a:p>
          <a:p>
            <a:pPr marL="741363" marR="0" lvl="2" indent="-220663">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Reception/Office area</a:t>
            </a:r>
          </a:p>
          <a:p>
            <a:pPr marL="914400" marR="0" lvl="3" indent="-173038">
              <a:lnSpc>
                <a:spcPct val="115000"/>
              </a:lnSpc>
              <a:spcBef>
                <a:spcPts val="0"/>
              </a:spcBef>
              <a:spcAft>
                <a:spcPts val="0"/>
              </a:spcAft>
              <a:buFont typeface="Symbol"/>
              <a:buChar char=""/>
            </a:pPr>
            <a:r>
              <a:rPr lang="en-US" sz="2000" dirty="0">
                <a:latin typeface="Arial Rounded MT Bold" pitchFamily="34" charset="0"/>
                <a:ea typeface="Calibri"/>
                <a:cs typeface="Times New Roman"/>
              </a:rPr>
              <a:t>Impact would be considering a central reception/office area—this </a:t>
            </a:r>
            <a:r>
              <a:rPr lang="en-US" sz="2000" dirty="0" smtClean="0">
                <a:latin typeface="Arial Rounded MT Bold" pitchFamily="34" charset="0"/>
                <a:ea typeface="Calibri"/>
                <a:cs typeface="Times New Roman"/>
              </a:rPr>
              <a:t>would </a:t>
            </a:r>
            <a:r>
              <a:rPr lang="en-US" sz="2000" dirty="0">
                <a:latin typeface="Arial Rounded MT Bold" pitchFamily="34" charset="0"/>
                <a:ea typeface="Calibri"/>
                <a:cs typeface="Times New Roman"/>
              </a:rPr>
              <a:t>impact staff-student-parent/office interaction.  </a:t>
            </a:r>
          </a:p>
          <a:p>
            <a:pPr marL="803275" marR="0" lvl="2" indent="-282575">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Common meeting spaces: staff room, meeting rooms—impact </a:t>
            </a:r>
            <a:r>
              <a:rPr lang="en-US" sz="2000" dirty="0" smtClean="0">
                <a:latin typeface="Arial Rounded MT Bold" pitchFamily="34" charset="0"/>
                <a:ea typeface="Calibri"/>
                <a:cs typeface="Times New Roman"/>
              </a:rPr>
              <a:t>would </a:t>
            </a:r>
            <a:r>
              <a:rPr lang="en-US" sz="2000" dirty="0">
                <a:latin typeface="Arial Rounded MT Bold" pitchFamily="34" charset="0"/>
                <a:ea typeface="Calibri"/>
                <a:cs typeface="Times New Roman"/>
              </a:rPr>
              <a:t>be to look at existing common spaces and establish common areas for integrated school as well as maintaining existing meeting spaces that work for teacher planning.  </a:t>
            </a:r>
          </a:p>
          <a:p>
            <a:pPr marL="803275" marR="0" lvl="2" indent="-234950">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Student common spaces:</a:t>
            </a:r>
          </a:p>
          <a:p>
            <a:pPr marL="977900" marR="0" lvl="3" indent="-174625">
              <a:lnSpc>
                <a:spcPct val="115000"/>
              </a:lnSpc>
              <a:spcBef>
                <a:spcPts val="0"/>
              </a:spcBef>
              <a:spcAft>
                <a:spcPts val="0"/>
              </a:spcAft>
              <a:buFont typeface="Symbol"/>
              <a:buChar char=""/>
            </a:pPr>
            <a:r>
              <a:rPr lang="en-US" sz="2000" dirty="0">
                <a:latin typeface="Arial Rounded MT Bold" pitchFamily="34" charset="0"/>
                <a:ea typeface="Calibri"/>
                <a:cs typeface="Times New Roman"/>
              </a:rPr>
              <a:t>Cafeteria/Gymnasium—scheduling is shared currently, one administration would assist in centralizing this.  </a:t>
            </a:r>
          </a:p>
          <a:p>
            <a:pPr marL="1025525" marR="0" lvl="3" indent="-222250">
              <a:lnSpc>
                <a:spcPct val="115000"/>
              </a:lnSpc>
              <a:spcBef>
                <a:spcPts val="0"/>
              </a:spcBef>
              <a:spcAft>
                <a:spcPts val="0"/>
              </a:spcAft>
              <a:buFont typeface="Symbol"/>
              <a:buChar char=""/>
            </a:pPr>
            <a:r>
              <a:rPr lang="en-US" sz="2000" dirty="0">
                <a:latin typeface="Arial Rounded MT Bold" pitchFamily="34" charset="0"/>
                <a:ea typeface="Calibri"/>
                <a:cs typeface="Times New Roman"/>
              </a:rPr>
              <a:t>Outside space—potentially little impact</a:t>
            </a:r>
          </a:p>
          <a:p>
            <a:pPr marL="1025525" marR="0" lvl="3" indent="-174625">
              <a:lnSpc>
                <a:spcPct val="115000"/>
              </a:lnSpc>
              <a:spcBef>
                <a:spcPts val="0"/>
              </a:spcBef>
              <a:spcAft>
                <a:spcPts val="1000"/>
              </a:spcAft>
              <a:buFont typeface="Symbol"/>
              <a:buChar char=""/>
            </a:pPr>
            <a:r>
              <a:rPr lang="en-US" sz="2000" dirty="0">
                <a:latin typeface="Arial Rounded MT Bold" pitchFamily="34" charset="0"/>
                <a:ea typeface="Calibri"/>
                <a:cs typeface="Times New Roman"/>
              </a:rPr>
              <a:t>Bussing area—potentially little impact</a:t>
            </a:r>
            <a:endParaRPr lang="en-US" sz="2000" dirty="0">
              <a:effectLst/>
              <a:latin typeface="Arial Rounded MT Bold" pitchFamily="34" charset="0"/>
              <a:ea typeface="Calibri"/>
              <a:cs typeface="Times New Roman"/>
            </a:endParaRPr>
          </a:p>
        </p:txBody>
      </p:sp>
    </p:spTree>
    <p:extLst>
      <p:ext uri="{BB962C8B-B14F-4D97-AF65-F5344CB8AC3E}">
        <p14:creationId xmlns:p14="http://schemas.microsoft.com/office/powerpoint/2010/main" val="21028141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75</a:t>
            </a:fld>
            <a:endParaRPr lang="en-US" sz="1400" dirty="0"/>
          </a:p>
        </p:txBody>
      </p:sp>
      <p:sp>
        <p:nvSpPr>
          <p:cNvPr id="7" name="Title 1"/>
          <p:cNvSpPr txBox="1">
            <a:spLocks/>
          </p:cNvSpPr>
          <p:nvPr/>
        </p:nvSpPr>
        <p:spPr>
          <a:xfrm>
            <a:off x="0" y="0"/>
            <a:ext cx="9144000" cy="746021"/>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Impact on Other Schools</a:t>
            </a:r>
            <a:endParaRPr lang="en-US" sz="3600" b="1" dirty="0"/>
          </a:p>
        </p:txBody>
      </p:sp>
      <p:sp>
        <p:nvSpPr>
          <p:cNvPr id="3" name="Rectangle 2"/>
          <p:cNvSpPr/>
          <p:nvPr/>
        </p:nvSpPr>
        <p:spPr>
          <a:xfrm>
            <a:off x="0" y="746021"/>
            <a:ext cx="9144000" cy="5755422"/>
          </a:xfrm>
          <a:prstGeom prst="rect">
            <a:avLst/>
          </a:prstGeom>
        </p:spPr>
        <p:txBody>
          <a:bodyPr wrap="square">
            <a:spAutoFit/>
          </a:bodyPr>
          <a:lstStyle/>
          <a:p>
            <a:pPr marL="63500" marR="0" lvl="1">
              <a:lnSpc>
                <a:spcPct val="115000"/>
              </a:lnSpc>
              <a:spcBef>
                <a:spcPts val="0"/>
              </a:spcBef>
              <a:spcAft>
                <a:spcPts val="0"/>
              </a:spcAft>
            </a:pPr>
            <a:r>
              <a:rPr lang="en-US" sz="2000" dirty="0" smtClean="0">
                <a:latin typeface="Arial Rounded MT Bold" pitchFamily="34" charset="0"/>
                <a:ea typeface="Calibri"/>
                <a:cs typeface="Times New Roman"/>
              </a:rPr>
              <a:t>3. Student </a:t>
            </a:r>
            <a:r>
              <a:rPr lang="en-US" sz="2000" dirty="0">
                <a:latin typeface="Arial Rounded MT Bold" pitchFamily="34" charset="0"/>
                <a:ea typeface="Calibri"/>
                <a:cs typeface="Times New Roman"/>
              </a:rPr>
              <a:t>culture</a:t>
            </a:r>
          </a:p>
          <a:p>
            <a:pPr marL="630238" marR="0" lvl="2" indent="-173038">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Impact on building a whole school vision/mission and codes of expectations, behavior, conduct, </a:t>
            </a:r>
            <a:r>
              <a:rPr lang="en-US" sz="2000" dirty="0" err="1">
                <a:latin typeface="Arial Rounded MT Bold" pitchFamily="34" charset="0"/>
                <a:ea typeface="Calibri"/>
                <a:cs typeface="Times New Roman"/>
              </a:rPr>
              <a:t>etc</a:t>
            </a:r>
            <a:endParaRPr lang="en-US" sz="2000" dirty="0">
              <a:latin typeface="Arial Rounded MT Bold" pitchFamily="34" charset="0"/>
              <a:ea typeface="Calibri"/>
              <a:cs typeface="Times New Roman"/>
            </a:endParaRPr>
          </a:p>
          <a:p>
            <a:pPr marL="457200" marR="0">
              <a:lnSpc>
                <a:spcPct val="115000"/>
              </a:lnSpc>
              <a:spcBef>
                <a:spcPts val="0"/>
              </a:spcBef>
              <a:spcAft>
                <a:spcPts val="0"/>
              </a:spcAft>
            </a:pPr>
            <a:r>
              <a:rPr lang="en-US" sz="2000" b="1" dirty="0">
                <a:latin typeface="Arial Rounded MT Bold" pitchFamily="34" charset="0"/>
                <a:ea typeface="Calibri"/>
                <a:cs typeface="Times New Roman"/>
              </a:rPr>
              <a:t> </a:t>
            </a:r>
            <a:endParaRPr lang="en-US" sz="2000" dirty="0">
              <a:latin typeface="Arial Rounded MT Bold" pitchFamily="34" charset="0"/>
              <a:ea typeface="Calibri"/>
              <a:cs typeface="Times New Roman"/>
            </a:endParaRPr>
          </a:p>
          <a:p>
            <a:pPr marL="63500" marR="0" lvl="1">
              <a:lnSpc>
                <a:spcPct val="115000"/>
              </a:lnSpc>
              <a:spcBef>
                <a:spcPts val="0"/>
              </a:spcBef>
              <a:spcAft>
                <a:spcPts val="0"/>
              </a:spcAft>
            </a:pPr>
            <a:r>
              <a:rPr lang="en-US" sz="2000" dirty="0" smtClean="0">
                <a:latin typeface="Arial Rounded MT Bold" pitchFamily="34" charset="0"/>
                <a:ea typeface="Calibri"/>
                <a:cs typeface="Times New Roman"/>
              </a:rPr>
              <a:t>4. Staff </a:t>
            </a:r>
            <a:r>
              <a:rPr lang="en-US" sz="2000" dirty="0">
                <a:latin typeface="Arial Rounded MT Bold" pitchFamily="34" charset="0"/>
                <a:ea typeface="Calibri"/>
                <a:cs typeface="Times New Roman"/>
              </a:rPr>
              <a:t>culture</a:t>
            </a:r>
          </a:p>
          <a:p>
            <a:pPr marL="693738" marR="0" lvl="2" indent="-173038">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Whole school identity versus Level identity </a:t>
            </a:r>
            <a:r>
              <a:rPr lang="en-US" sz="2000" dirty="0" smtClean="0">
                <a:latin typeface="Arial Rounded MT Bold" pitchFamily="34" charset="0"/>
                <a:ea typeface="Calibri"/>
                <a:cs typeface="Times New Roman"/>
              </a:rPr>
              <a:t>(K-2</a:t>
            </a:r>
            <a:r>
              <a:rPr lang="en-US" sz="2000" dirty="0">
                <a:latin typeface="Arial Rounded MT Bold" pitchFamily="34" charset="0"/>
                <a:ea typeface="Calibri"/>
                <a:cs typeface="Times New Roman"/>
              </a:rPr>
              <a:t>, 3-5, 6-8)—creating a whole school identity and maintaining respect of developmental differences</a:t>
            </a:r>
          </a:p>
          <a:p>
            <a:pPr marL="1371600" marR="0">
              <a:lnSpc>
                <a:spcPct val="115000"/>
              </a:lnSpc>
              <a:spcBef>
                <a:spcPts val="0"/>
              </a:spcBef>
              <a:spcAft>
                <a:spcPts val="0"/>
              </a:spcAft>
            </a:pPr>
            <a:r>
              <a:rPr lang="en-US" sz="2000" b="1" dirty="0">
                <a:latin typeface="Arial Rounded MT Bold" pitchFamily="34" charset="0"/>
                <a:ea typeface="Calibri"/>
                <a:cs typeface="Times New Roman"/>
              </a:rPr>
              <a:t> </a:t>
            </a:r>
            <a:endParaRPr lang="en-US" sz="2000" dirty="0">
              <a:latin typeface="Arial Rounded MT Bold" pitchFamily="34" charset="0"/>
              <a:ea typeface="Calibri"/>
              <a:cs typeface="Times New Roman"/>
            </a:endParaRPr>
          </a:p>
          <a:p>
            <a:pPr marL="63500" marR="0" lvl="1">
              <a:lnSpc>
                <a:spcPct val="115000"/>
              </a:lnSpc>
              <a:spcBef>
                <a:spcPts val="0"/>
              </a:spcBef>
              <a:spcAft>
                <a:spcPts val="0"/>
              </a:spcAft>
            </a:pPr>
            <a:r>
              <a:rPr lang="en-US" sz="2000" dirty="0" smtClean="0">
                <a:latin typeface="Arial Rounded MT Bold" pitchFamily="34" charset="0"/>
                <a:ea typeface="Calibri"/>
                <a:cs typeface="Times New Roman"/>
              </a:rPr>
              <a:t>5. Community </a:t>
            </a:r>
            <a:r>
              <a:rPr lang="en-US" sz="2000" dirty="0">
                <a:latin typeface="Arial Rounded MT Bold" pitchFamily="34" charset="0"/>
                <a:ea typeface="Calibri"/>
                <a:cs typeface="Times New Roman"/>
              </a:rPr>
              <a:t>expectations</a:t>
            </a:r>
          </a:p>
          <a:p>
            <a:pPr marL="741363" marR="0" lvl="2" indent="-173038">
              <a:lnSpc>
                <a:spcPct val="115000"/>
              </a:lnSpc>
              <a:spcBef>
                <a:spcPts val="0"/>
              </a:spcBef>
              <a:spcAft>
                <a:spcPts val="0"/>
              </a:spcAft>
              <a:buFont typeface="+mj-lt"/>
              <a:buAutoNum type="alphaLcParenR"/>
            </a:pPr>
            <a:r>
              <a:rPr lang="en-US" sz="2000" dirty="0" smtClean="0">
                <a:latin typeface="Arial Rounded MT Bold" pitchFamily="34" charset="0"/>
                <a:ea typeface="Calibri"/>
                <a:cs typeface="Times New Roman"/>
              </a:rPr>
              <a:t>Governance—PSSC—would merge </a:t>
            </a:r>
            <a:r>
              <a:rPr lang="en-US" sz="2000" dirty="0">
                <a:latin typeface="Arial Rounded MT Bold" pitchFamily="34" charset="0"/>
                <a:ea typeface="Calibri"/>
                <a:cs typeface="Times New Roman"/>
              </a:rPr>
              <a:t>2 separate PSSCs in to one body, to be facilitated by the </a:t>
            </a:r>
            <a:r>
              <a:rPr lang="en-US" sz="2000" dirty="0" smtClean="0">
                <a:latin typeface="Arial Rounded MT Bold" pitchFamily="34" charset="0"/>
                <a:ea typeface="Calibri"/>
                <a:cs typeface="Times New Roman"/>
              </a:rPr>
              <a:t>administration and in accordance with Education Act.</a:t>
            </a:r>
            <a:endParaRPr lang="en-US" sz="2000" dirty="0">
              <a:latin typeface="Arial Rounded MT Bold" pitchFamily="34" charset="0"/>
              <a:ea typeface="Calibri"/>
              <a:cs typeface="Times New Roman"/>
            </a:endParaRPr>
          </a:p>
          <a:p>
            <a:pPr marL="803275" marR="0" lvl="2" indent="-234950">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Home and School—potential merge of separate parent groups </a:t>
            </a:r>
            <a:r>
              <a:rPr lang="en-US" sz="2000" dirty="0" smtClean="0">
                <a:latin typeface="Arial Rounded MT Bold" pitchFamily="34" charset="0"/>
                <a:ea typeface="Calibri"/>
                <a:cs typeface="Times New Roman"/>
              </a:rPr>
              <a:t>would </a:t>
            </a:r>
            <a:r>
              <a:rPr lang="en-US" sz="2000" dirty="0">
                <a:latin typeface="Arial Rounded MT Bold" pitchFamily="34" charset="0"/>
                <a:ea typeface="Calibri"/>
                <a:cs typeface="Times New Roman"/>
              </a:rPr>
              <a:t>be facilitated by the administration.</a:t>
            </a:r>
          </a:p>
          <a:p>
            <a:pPr marL="693738" marR="0" lvl="2" indent="-125413">
              <a:lnSpc>
                <a:spcPct val="115000"/>
              </a:lnSpc>
              <a:spcBef>
                <a:spcPts val="0"/>
              </a:spcBef>
              <a:spcAft>
                <a:spcPts val="0"/>
              </a:spcAft>
              <a:buFont typeface="+mj-lt"/>
              <a:buAutoNum type="alphaLcParenR"/>
            </a:pPr>
            <a:r>
              <a:rPr lang="en-US" sz="2000" dirty="0">
                <a:latin typeface="Arial Rounded MT Bold" pitchFamily="34" charset="0"/>
                <a:ea typeface="Calibri"/>
                <a:cs typeface="Times New Roman"/>
              </a:rPr>
              <a:t>Parents—One centralized communication with parents.  </a:t>
            </a:r>
          </a:p>
        </p:txBody>
      </p:sp>
    </p:spTree>
    <p:extLst>
      <p:ext uri="{BB962C8B-B14F-4D97-AF65-F5344CB8AC3E}">
        <p14:creationId xmlns:p14="http://schemas.microsoft.com/office/powerpoint/2010/main" val="8515787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76</a:t>
            </a:fld>
            <a:endParaRPr lang="en-US" sz="1400" dirty="0"/>
          </a:p>
        </p:txBody>
      </p:sp>
      <p:sp>
        <p:nvSpPr>
          <p:cNvPr id="7" name="Title 1"/>
          <p:cNvSpPr txBox="1">
            <a:spLocks/>
          </p:cNvSpPr>
          <p:nvPr/>
        </p:nvSpPr>
        <p:spPr>
          <a:xfrm>
            <a:off x="0" y="0"/>
            <a:ext cx="9144000" cy="746021"/>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Impact on Other Schools</a:t>
            </a:r>
            <a:endParaRPr lang="en-US" sz="3600" b="1" dirty="0"/>
          </a:p>
        </p:txBody>
      </p:sp>
      <p:sp>
        <p:nvSpPr>
          <p:cNvPr id="2" name="Rectangle 1"/>
          <p:cNvSpPr/>
          <p:nvPr/>
        </p:nvSpPr>
        <p:spPr>
          <a:xfrm>
            <a:off x="0" y="1182413"/>
            <a:ext cx="9144000" cy="2477601"/>
          </a:xfrm>
          <a:prstGeom prst="rect">
            <a:avLst/>
          </a:prstGeom>
        </p:spPr>
        <p:txBody>
          <a:bodyPr wrap="square">
            <a:spAutoFit/>
          </a:bodyPr>
          <a:lstStyle/>
          <a:p>
            <a:pPr marL="63500" lvl="1">
              <a:lnSpc>
                <a:spcPct val="115000"/>
              </a:lnSpc>
            </a:pPr>
            <a:r>
              <a:rPr lang="en-US" sz="2000" dirty="0">
                <a:solidFill>
                  <a:prstClr val="black"/>
                </a:solidFill>
                <a:latin typeface="Arial Rounded MT Bold" pitchFamily="34" charset="0"/>
                <a:ea typeface="Calibri"/>
                <a:cs typeface="Times New Roman"/>
              </a:rPr>
              <a:t>6. Combination of resources:</a:t>
            </a:r>
          </a:p>
          <a:p>
            <a:pPr marL="741363" lvl="2" indent="-173038">
              <a:lnSpc>
                <a:spcPct val="115000"/>
              </a:lnSpc>
              <a:buFont typeface="+mj-lt"/>
              <a:buAutoNum type="alphaLcParenR"/>
            </a:pPr>
            <a:r>
              <a:rPr lang="en-US" sz="2000" dirty="0">
                <a:solidFill>
                  <a:prstClr val="black"/>
                </a:solidFill>
                <a:latin typeface="Arial Rounded MT Bold" pitchFamily="34" charset="0"/>
                <a:ea typeface="Calibri"/>
                <a:cs typeface="Times New Roman"/>
              </a:rPr>
              <a:t>Budgets—centralized but </a:t>
            </a:r>
            <a:r>
              <a:rPr lang="en-US" sz="2000" dirty="0" smtClean="0">
                <a:solidFill>
                  <a:prstClr val="black"/>
                </a:solidFill>
                <a:latin typeface="Arial Rounded MT Bold" pitchFamily="34" charset="0"/>
                <a:ea typeface="Calibri"/>
                <a:cs typeface="Times New Roman"/>
              </a:rPr>
              <a:t>would be relatively </a:t>
            </a:r>
            <a:r>
              <a:rPr lang="en-US" sz="2000" dirty="0">
                <a:solidFill>
                  <a:prstClr val="black"/>
                </a:solidFill>
                <a:latin typeface="Arial Rounded MT Bold" pitchFamily="34" charset="0"/>
                <a:ea typeface="Calibri"/>
                <a:cs typeface="Times New Roman"/>
              </a:rPr>
              <a:t>the </a:t>
            </a:r>
            <a:r>
              <a:rPr lang="en-US" sz="2000" dirty="0" smtClean="0">
                <a:solidFill>
                  <a:prstClr val="black"/>
                </a:solidFill>
                <a:latin typeface="Arial Rounded MT Bold" pitchFamily="34" charset="0"/>
                <a:ea typeface="Calibri"/>
                <a:cs typeface="Times New Roman"/>
              </a:rPr>
              <a:t>same for those that are assigned based on student population.  </a:t>
            </a:r>
            <a:r>
              <a:rPr lang="en-US" sz="2000" b="1" dirty="0">
                <a:solidFill>
                  <a:prstClr val="black"/>
                </a:solidFill>
                <a:latin typeface="Arial Rounded MT Bold" pitchFamily="34" charset="0"/>
                <a:ea typeface="Calibri"/>
                <a:cs typeface="Times New Roman"/>
              </a:rPr>
              <a:t> </a:t>
            </a:r>
            <a:endParaRPr lang="en-US" sz="2000" b="1" dirty="0" smtClean="0">
              <a:solidFill>
                <a:prstClr val="black"/>
              </a:solidFill>
              <a:latin typeface="Arial Rounded MT Bold" pitchFamily="34" charset="0"/>
              <a:ea typeface="Calibri"/>
              <a:cs typeface="Times New Roman"/>
            </a:endParaRPr>
          </a:p>
          <a:p>
            <a:pPr marL="568325" lvl="2">
              <a:lnSpc>
                <a:spcPct val="115000"/>
              </a:lnSpc>
            </a:pPr>
            <a:endParaRPr lang="en-US" sz="2000" dirty="0">
              <a:solidFill>
                <a:prstClr val="black"/>
              </a:solidFill>
              <a:latin typeface="Arial Rounded MT Bold" pitchFamily="34" charset="0"/>
              <a:ea typeface="Calibri"/>
              <a:cs typeface="Times New Roman"/>
            </a:endParaRPr>
          </a:p>
          <a:p>
            <a:pPr marL="63500" lvl="1">
              <a:lnSpc>
                <a:spcPct val="115000"/>
              </a:lnSpc>
            </a:pPr>
            <a:r>
              <a:rPr lang="en-US" sz="2000" dirty="0">
                <a:solidFill>
                  <a:prstClr val="black"/>
                </a:solidFill>
                <a:latin typeface="Arial Rounded MT Bold" pitchFamily="34" charset="0"/>
                <a:ea typeface="Calibri"/>
                <a:cs typeface="Times New Roman"/>
              </a:rPr>
              <a:t>7. Possibilities:</a:t>
            </a:r>
          </a:p>
          <a:p>
            <a:pPr marL="803275" lvl="2" indent="-234950">
              <a:buFont typeface="+mj-lt"/>
              <a:buAutoNum type="alphaLcParenR"/>
            </a:pPr>
            <a:r>
              <a:rPr lang="en-US" sz="2000" dirty="0">
                <a:solidFill>
                  <a:prstClr val="black"/>
                </a:solidFill>
                <a:latin typeface="Arial Rounded MT Bold" pitchFamily="34" charset="0"/>
                <a:ea typeface="Calibri"/>
                <a:cs typeface="Times New Roman"/>
              </a:rPr>
              <a:t>Potential teacher/teacher collaboration </a:t>
            </a:r>
            <a:r>
              <a:rPr lang="en-US" sz="2000" dirty="0" smtClean="0">
                <a:solidFill>
                  <a:prstClr val="black"/>
                </a:solidFill>
                <a:latin typeface="Arial Rounded MT Bold" pitchFamily="34" charset="0"/>
                <a:ea typeface="Calibri"/>
                <a:cs typeface="Times New Roman"/>
              </a:rPr>
              <a:t>would </a:t>
            </a:r>
            <a:r>
              <a:rPr lang="en-US" sz="2000" dirty="0">
                <a:solidFill>
                  <a:prstClr val="black"/>
                </a:solidFill>
                <a:latin typeface="Arial Rounded MT Bold" pitchFamily="34" charset="0"/>
                <a:ea typeface="Calibri"/>
                <a:cs typeface="Times New Roman"/>
              </a:rPr>
              <a:t>be expanded</a:t>
            </a:r>
          </a:p>
          <a:p>
            <a:pPr marL="850900" lvl="2" indent="-282575">
              <a:buFont typeface="+mj-lt"/>
              <a:buAutoNum type="alphaLcParenR"/>
            </a:pPr>
            <a:r>
              <a:rPr lang="en-US" sz="2000" dirty="0">
                <a:solidFill>
                  <a:prstClr val="black"/>
                </a:solidFill>
                <a:latin typeface="Arial Rounded MT Bold" pitchFamily="34" charset="0"/>
                <a:ea typeface="Calibri"/>
                <a:cs typeface="Times New Roman"/>
              </a:rPr>
              <a:t>Student to student collaboration </a:t>
            </a:r>
            <a:r>
              <a:rPr lang="en-US" sz="2000" dirty="0" smtClean="0">
                <a:solidFill>
                  <a:prstClr val="black"/>
                </a:solidFill>
                <a:latin typeface="Arial Rounded MT Bold" pitchFamily="34" charset="0"/>
                <a:ea typeface="Calibri"/>
                <a:cs typeface="Times New Roman"/>
              </a:rPr>
              <a:t>would </a:t>
            </a:r>
            <a:r>
              <a:rPr lang="en-US" sz="2000" dirty="0">
                <a:solidFill>
                  <a:prstClr val="black"/>
                </a:solidFill>
                <a:latin typeface="Arial Rounded MT Bold" pitchFamily="34" charset="0"/>
                <a:ea typeface="Calibri"/>
                <a:cs typeface="Times New Roman"/>
              </a:rPr>
              <a:t>have central coordination.  </a:t>
            </a:r>
            <a:endParaRPr lang="en-US" sz="2000" dirty="0">
              <a:solidFill>
                <a:prstClr val="black"/>
              </a:solidFill>
              <a:latin typeface="Arial Rounded MT Bold" pitchFamily="34" charset="0"/>
            </a:endParaRPr>
          </a:p>
        </p:txBody>
      </p:sp>
    </p:spTree>
    <p:extLst>
      <p:ext uri="{BB962C8B-B14F-4D97-AF65-F5344CB8AC3E}">
        <p14:creationId xmlns:p14="http://schemas.microsoft.com/office/powerpoint/2010/main" val="20476633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77</a:t>
            </a:fld>
            <a:endParaRPr lang="en-US" sz="1400" dirty="0"/>
          </a:p>
        </p:txBody>
      </p:sp>
      <p:sp>
        <p:nvSpPr>
          <p:cNvPr id="5" name="Title 1"/>
          <p:cNvSpPr>
            <a:spLocks noGrp="1"/>
          </p:cNvSpPr>
          <p:nvPr>
            <p:ph type="title"/>
          </p:nvPr>
        </p:nvSpPr>
        <p:spPr>
          <a:xfrm>
            <a:off x="752433" y="2519916"/>
            <a:ext cx="7629168" cy="1720672"/>
          </a:xfrm>
        </p:spPr>
        <p:txBody>
          <a:bodyPr/>
          <a:lstStyle/>
          <a:p>
            <a:r>
              <a:rPr lang="en-US" sz="5400" b="1" dirty="0" smtClean="0">
                <a:latin typeface="Arial Rounded MT Bold" pitchFamily="34" charset="0"/>
              </a:rPr>
              <a:t>Economic Development</a:t>
            </a:r>
            <a:endParaRPr lang="en-US" sz="5400" b="1" dirty="0"/>
          </a:p>
        </p:txBody>
      </p:sp>
      <p:pic>
        <p:nvPicPr>
          <p:cNvPr id="7" name="Picture 6" descr="C:\Users\Andrea.Penney\Desktop\ASDW HD LOGO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675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78</a:t>
            </a:fld>
            <a:endParaRPr lang="en-US" sz="1400" dirty="0"/>
          </a:p>
        </p:txBody>
      </p:sp>
      <p:sp>
        <p:nvSpPr>
          <p:cNvPr id="7" name="Title 1"/>
          <p:cNvSpPr txBox="1">
            <a:spLocks/>
          </p:cNvSpPr>
          <p:nvPr/>
        </p:nvSpPr>
        <p:spPr>
          <a:xfrm>
            <a:off x="0" y="0"/>
            <a:ext cx="9144000" cy="714122"/>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Economic Development</a:t>
            </a:r>
            <a:endParaRPr lang="en-US" sz="3600" b="1" dirty="0"/>
          </a:p>
        </p:txBody>
      </p:sp>
      <p:sp>
        <p:nvSpPr>
          <p:cNvPr id="2" name="Rectangle 1"/>
          <p:cNvSpPr/>
          <p:nvPr/>
        </p:nvSpPr>
        <p:spPr>
          <a:xfrm>
            <a:off x="243444" y="859594"/>
            <a:ext cx="8657112" cy="6047809"/>
          </a:xfrm>
          <a:prstGeom prst="rect">
            <a:avLst/>
          </a:prstGeom>
        </p:spPr>
        <p:txBody>
          <a:bodyPr wrap="square">
            <a:spAutoFit/>
          </a:bodyPr>
          <a:lstStyle/>
          <a:p>
            <a:pPr>
              <a:lnSpc>
                <a:spcPct val="150000"/>
              </a:lnSpc>
            </a:pPr>
            <a:r>
              <a:rPr lang="en-US" sz="2000" dirty="0" smtClean="0">
                <a:latin typeface="Arial Rounded MT Bold" pitchFamily="34" charset="0"/>
              </a:rPr>
              <a:t>The </a:t>
            </a:r>
            <a:r>
              <a:rPr lang="en-US" sz="2000" dirty="0">
                <a:latin typeface="Arial Rounded MT Bold" pitchFamily="34" charset="0"/>
              </a:rPr>
              <a:t>Village of </a:t>
            </a:r>
            <a:r>
              <a:rPr lang="en-US" sz="2000" dirty="0" smtClean="0">
                <a:latin typeface="Arial Rounded MT Bold" pitchFamily="34" charset="0"/>
              </a:rPr>
              <a:t>Stanley, incorporated in 1966,  </a:t>
            </a:r>
            <a:r>
              <a:rPr lang="en-US" sz="2000" dirty="0">
                <a:latin typeface="Arial Rounded MT Bold" pitchFamily="34" charset="0"/>
              </a:rPr>
              <a:t>may </a:t>
            </a:r>
            <a:r>
              <a:rPr lang="en-US" sz="2000" dirty="0" smtClean="0">
                <a:latin typeface="Arial Rounded MT Bold" pitchFamily="34" charset="0"/>
              </a:rPr>
              <a:t>be poised </a:t>
            </a:r>
            <a:r>
              <a:rPr lang="en-US" sz="2000" dirty="0">
                <a:latin typeface="Arial Rounded MT Bold" pitchFamily="34" charset="0"/>
              </a:rPr>
              <a:t>for economic </a:t>
            </a:r>
            <a:r>
              <a:rPr lang="en-US" sz="2000" dirty="0" smtClean="0">
                <a:latin typeface="Arial Rounded MT Bold" pitchFamily="34" charset="0"/>
              </a:rPr>
              <a:t>development:  </a:t>
            </a:r>
          </a:p>
          <a:p>
            <a:pPr marL="342900" indent="-342900">
              <a:lnSpc>
                <a:spcPct val="150000"/>
              </a:lnSpc>
              <a:buFont typeface="Arial" pitchFamily="34" charset="0"/>
              <a:buChar char="•"/>
            </a:pPr>
            <a:r>
              <a:rPr lang="en-US" sz="2000" dirty="0" smtClean="0">
                <a:latin typeface="Arial Rounded MT Bold" pitchFamily="34" charset="0"/>
              </a:rPr>
              <a:t>The </a:t>
            </a:r>
            <a:r>
              <a:rPr lang="en-US" sz="2000" dirty="0">
                <a:latin typeface="Arial Rounded MT Bold" pitchFamily="34" charset="0"/>
              </a:rPr>
              <a:t>Sisson Ridge mine project is expected to create 750 jobs in the construction phase and 250-300 permanent jobs in the operations phase.  </a:t>
            </a:r>
            <a:r>
              <a:rPr lang="en-US" sz="2000" dirty="0" smtClean="0">
                <a:latin typeface="Arial Rounded MT Bold" pitchFamily="34" charset="0"/>
              </a:rPr>
              <a:t>The operations phase is expected to last 27 years.  Some of the employees could reside in or near the Village of Stanley. (</a:t>
            </a:r>
            <a:r>
              <a:rPr lang="en-US" sz="2000" u="sng" dirty="0">
                <a:hlinkClick r:id="rId2"/>
              </a:rPr>
              <a:t>https://</a:t>
            </a:r>
            <a:r>
              <a:rPr lang="en-US" sz="2000" u="sng" dirty="0" smtClean="0">
                <a:hlinkClick r:id="rId2"/>
              </a:rPr>
              <a:t>www.ceaa-acee.gc.ca/050/documents-eng.cfm?evaluation=63169</a:t>
            </a:r>
            <a:r>
              <a:rPr lang="en-US" sz="2000" u="sng" dirty="0" smtClean="0"/>
              <a:t>)</a:t>
            </a:r>
            <a:endParaRPr lang="en-US" sz="2000" dirty="0">
              <a:latin typeface="Arial Rounded MT Bold" pitchFamily="34" charset="0"/>
            </a:endParaRPr>
          </a:p>
          <a:p>
            <a:pPr marL="342900" indent="-342900">
              <a:lnSpc>
                <a:spcPct val="150000"/>
              </a:lnSpc>
              <a:buFont typeface="Arial" pitchFamily="34" charset="0"/>
              <a:buChar char="•"/>
            </a:pPr>
            <a:r>
              <a:rPr lang="en-US" sz="2000" dirty="0" smtClean="0">
                <a:latin typeface="Arial Rounded MT Bold" pitchFamily="34" charset="0"/>
              </a:rPr>
              <a:t>The </a:t>
            </a:r>
            <a:r>
              <a:rPr lang="en-US" sz="2000" dirty="0">
                <a:latin typeface="Arial Rounded MT Bold" pitchFamily="34" charset="0"/>
              </a:rPr>
              <a:t>recently </a:t>
            </a:r>
            <a:r>
              <a:rPr lang="en-US" sz="2000" dirty="0" smtClean="0">
                <a:latin typeface="Arial Rounded MT Bold" pitchFamily="34" charset="0"/>
              </a:rPr>
              <a:t>built </a:t>
            </a:r>
            <a:r>
              <a:rPr lang="en-US" sz="2000" dirty="0" err="1">
                <a:latin typeface="Arial Rounded MT Bold" pitchFamily="34" charset="0"/>
              </a:rPr>
              <a:t>Nashwaak</a:t>
            </a:r>
            <a:r>
              <a:rPr lang="en-US" sz="2000" dirty="0">
                <a:latin typeface="Arial Rounded MT Bold" pitchFamily="34" charset="0"/>
              </a:rPr>
              <a:t> Villa secured 65 jobs, and is expected to last 50 years.  </a:t>
            </a:r>
            <a:endParaRPr lang="en-US" sz="2000" dirty="0" smtClean="0">
              <a:latin typeface="Arial Rounded MT Bold" pitchFamily="34" charset="0"/>
            </a:endParaRPr>
          </a:p>
          <a:p>
            <a:pPr marL="342900" indent="-342900">
              <a:lnSpc>
                <a:spcPct val="150000"/>
              </a:lnSpc>
              <a:buFont typeface="Arial" pitchFamily="34" charset="0"/>
              <a:buChar char="•"/>
            </a:pPr>
            <a:r>
              <a:rPr lang="en-US" sz="2000" dirty="0" smtClean="0">
                <a:latin typeface="Arial Rounded MT Bold" pitchFamily="34" charset="0"/>
              </a:rPr>
              <a:t>Once </a:t>
            </a:r>
            <a:r>
              <a:rPr lang="en-US" sz="2000" dirty="0">
                <a:latin typeface="Arial Rounded MT Bold" pitchFamily="34" charset="0"/>
              </a:rPr>
              <a:t>the construction of the new Health Centre is completed, the old </a:t>
            </a:r>
            <a:r>
              <a:rPr lang="en-US" sz="2000" dirty="0" err="1">
                <a:latin typeface="Arial Rounded MT Bold" pitchFamily="34" charset="0"/>
              </a:rPr>
              <a:t>c</a:t>
            </a:r>
            <a:r>
              <a:rPr lang="en-US" sz="2000" dirty="0" err="1" smtClean="0">
                <a:latin typeface="Arial Rounded MT Bold" pitchFamily="34" charset="0"/>
              </a:rPr>
              <a:t>entre</a:t>
            </a:r>
            <a:r>
              <a:rPr lang="en-US" sz="2000" dirty="0" smtClean="0">
                <a:latin typeface="Arial Rounded MT Bold" pitchFamily="34" charset="0"/>
              </a:rPr>
              <a:t> </a:t>
            </a:r>
            <a:r>
              <a:rPr lang="en-US" sz="2000" dirty="0">
                <a:latin typeface="Arial Rounded MT Bold" pitchFamily="34" charset="0"/>
              </a:rPr>
              <a:t>will be converted to an assisted living </a:t>
            </a:r>
            <a:r>
              <a:rPr lang="en-US" sz="2000" dirty="0" smtClean="0">
                <a:latin typeface="Arial Rounded MT Bold" pitchFamily="34" charset="0"/>
              </a:rPr>
              <a:t>complex, creating additional jobs.  </a:t>
            </a:r>
          </a:p>
        </p:txBody>
      </p:sp>
    </p:spTree>
    <p:extLst>
      <p:ext uri="{BB962C8B-B14F-4D97-AF65-F5344CB8AC3E}">
        <p14:creationId xmlns:p14="http://schemas.microsoft.com/office/powerpoint/2010/main" val="3265845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solidFill>
                  <a:prstClr val="white"/>
                </a:solidFill>
              </a:rPr>
              <a:pPr/>
              <a:t>79</a:t>
            </a:fld>
            <a:endParaRPr lang="en-US" sz="1400" dirty="0">
              <a:solidFill>
                <a:prstClr val="white"/>
              </a:solidFill>
            </a:endParaRPr>
          </a:p>
        </p:txBody>
      </p:sp>
      <p:sp>
        <p:nvSpPr>
          <p:cNvPr id="6" name="Rectangle 5"/>
          <p:cNvSpPr/>
          <p:nvPr/>
        </p:nvSpPr>
        <p:spPr>
          <a:xfrm>
            <a:off x="609600" y="1002476"/>
            <a:ext cx="7772400" cy="4247317"/>
          </a:xfrm>
          <a:prstGeom prst="rect">
            <a:avLst/>
          </a:prstGeom>
        </p:spPr>
        <p:txBody>
          <a:bodyPr wrap="square">
            <a:spAutoFit/>
          </a:bodyPr>
          <a:lstStyle/>
          <a:p>
            <a:pPr marL="342900" lvl="0" indent="-342900">
              <a:lnSpc>
                <a:spcPct val="150000"/>
              </a:lnSpc>
              <a:buFont typeface="Arial" pitchFamily="34" charset="0"/>
              <a:buChar char="•"/>
            </a:pPr>
            <a:r>
              <a:rPr lang="en-US" sz="2000" dirty="0" smtClean="0">
                <a:solidFill>
                  <a:prstClr val="black"/>
                </a:solidFill>
                <a:latin typeface="Arial Rounded MT Bold" pitchFamily="34" charset="0"/>
              </a:rPr>
              <a:t>The Rural Planning District Commission is in the process of developing a new rural plan for the Stanley area.</a:t>
            </a:r>
          </a:p>
          <a:p>
            <a:pPr marL="342900" lvl="0" indent="-342900">
              <a:lnSpc>
                <a:spcPct val="150000"/>
              </a:lnSpc>
              <a:buFont typeface="Arial" pitchFamily="34" charset="0"/>
              <a:buChar char="•"/>
            </a:pPr>
            <a:r>
              <a:rPr lang="en-US" sz="2000" dirty="0" smtClean="0">
                <a:solidFill>
                  <a:prstClr val="black"/>
                </a:solidFill>
                <a:latin typeface="Arial Rounded MT Bold" pitchFamily="34" charset="0"/>
              </a:rPr>
              <a:t>The population of Stanley has remained within the 430-450 range over the past several years</a:t>
            </a:r>
          </a:p>
          <a:p>
            <a:pPr marL="342900" lvl="0" indent="-342900">
              <a:lnSpc>
                <a:spcPct val="150000"/>
              </a:lnSpc>
              <a:buFont typeface="Arial" pitchFamily="34" charset="0"/>
              <a:buChar char="•"/>
            </a:pPr>
            <a:r>
              <a:rPr lang="en-US" sz="2000" dirty="0" smtClean="0">
                <a:solidFill>
                  <a:prstClr val="black"/>
                </a:solidFill>
                <a:latin typeface="Arial Rounded MT Bold" pitchFamily="34" charset="0"/>
              </a:rPr>
              <a:t>There </a:t>
            </a:r>
            <a:r>
              <a:rPr lang="en-US" sz="2000" dirty="0">
                <a:solidFill>
                  <a:prstClr val="black"/>
                </a:solidFill>
                <a:latin typeface="Arial Rounded MT Bold" pitchFamily="34" charset="0"/>
              </a:rPr>
              <a:t>are numerous recreational opportunities for residents including a women’s gym program at the local Lions Club, several local walking trails </a:t>
            </a:r>
            <a:r>
              <a:rPr lang="en-US" sz="2000" dirty="0" smtClean="0">
                <a:solidFill>
                  <a:prstClr val="black"/>
                </a:solidFill>
                <a:latin typeface="Arial Rounded MT Bold" pitchFamily="34" charset="0"/>
              </a:rPr>
              <a:t>were </a:t>
            </a:r>
            <a:r>
              <a:rPr lang="en-US" sz="2000" dirty="0">
                <a:solidFill>
                  <a:prstClr val="black"/>
                </a:solidFill>
                <a:latin typeface="Arial Rounded MT Bold" pitchFamily="34" charset="0"/>
              </a:rPr>
              <a:t>recently </a:t>
            </a:r>
            <a:r>
              <a:rPr lang="en-US" sz="2000" dirty="0" smtClean="0">
                <a:solidFill>
                  <a:prstClr val="black"/>
                </a:solidFill>
                <a:latin typeface="Arial Rounded MT Bold" pitchFamily="34" charset="0"/>
              </a:rPr>
              <a:t>developed and youth </a:t>
            </a:r>
            <a:r>
              <a:rPr lang="en-US" sz="2000" dirty="0">
                <a:solidFill>
                  <a:prstClr val="black"/>
                </a:solidFill>
                <a:latin typeface="Arial Rounded MT Bold" pitchFamily="34" charset="0"/>
              </a:rPr>
              <a:t>recreational activities </a:t>
            </a:r>
            <a:r>
              <a:rPr lang="en-US" sz="2000" dirty="0" smtClean="0">
                <a:solidFill>
                  <a:prstClr val="black"/>
                </a:solidFill>
                <a:latin typeface="Arial Rounded MT Bold" pitchFamily="34" charset="0"/>
              </a:rPr>
              <a:t>are provided in </a:t>
            </a:r>
            <a:r>
              <a:rPr lang="en-US" sz="2000" dirty="0">
                <a:solidFill>
                  <a:prstClr val="black"/>
                </a:solidFill>
                <a:latin typeface="Arial Rounded MT Bold" pitchFamily="34" charset="0"/>
              </a:rPr>
              <a:t>conjunction with local churches.  </a:t>
            </a:r>
          </a:p>
        </p:txBody>
      </p:sp>
      <p:sp>
        <p:nvSpPr>
          <p:cNvPr id="5" name="Title 1"/>
          <p:cNvSpPr txBox="1">
            <a:spLocks/>
          </p:cNvSpPr>
          <p:nvPr/>
        </p:nvSpPr>
        <p:spPr>
          <a:xfrm>
            <a:off x="0" y="0"/>
            <a:ext cx="9144000" cy="714122"/>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dirty="0" smtClean="0">
                <a:latin typeface="Arial Rounded MT Bold" pitchFamily="34" charset="0"/>
              </a:rPr>
              <a:t>Economic Development</a:t>
            </a:r>
            <a:endParaRPr lang="en-US" sz="3600" b="1" dirty="0"/>
          </a:p>
        </p:txBody>
      </p:sp>
    </p:spTree>
    <p:extLst>
      <p:ext uri="{BB962C8B-B14F-4D97-AF65-F5344CB8AC3E}">
        <p14:creationId xmlns:p14="http://schemas.microsoft.com/office/powerpoint/2010/main" val="304158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8</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1"/>
          <p:cNvSpPr>
            <a:spLocks noGrp="1"/>
          </p:cNvSpPr>
          <p:nvPr>
            <p:ph type="title"/>
          </p:nvPr>
        </p:nvSpPr>
        <p:spPr>
          <a:xfrm>
            <a:off x="299545" y="800219"/>
            <a:ext cx="8229600" cy="1143000"/>
          </a:xfrm>
        </p:spPr>
        <p:txBody>
          <a:bodyPr>
            <a:normAutofit/>
          </a:bodyPr>
          <a:lstStyle/>
          <a:p>
            <a:r>
              <a:rPr lang="en-US" sz="3200" dirty="0" smtClean="0">
                <a:solidFill>
                  <a:schemeClr val="tx1"/>
                </a:solidFill>
                <a:latin typeface="Arial Rounded MT Bold" pitchFamily="34" charset="0"/>
              </a:rPr>
              <a:t>Projected Enrolment </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Elementary School</a:t>
            </a:r>
            <a:endParaRPr lang="en-US" sz="3200" dirty="0">
              <a:solidFill>
                <a:schemeClr val="tx1"/>
              </a:solidFill>
              <a:latin typeface="Arial Rounded MT Bold"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807679746"/>
              </p:ext>
            </p:extLst>
          </p:nvPr>
        </p:nvGraphicFramePr>
        <p:xfrm>
          <a:off x="299545" y="2185775"/>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30255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solidFill>
                  <a:prstClr val="white"/>
                </a:solidFill>
              </a:rPr>
              <a:pPr/>
              <a:t>80</a:t>
            </a:fld>
            <a:endParaRPr lang="en-US" sz="1400" dirty="0">
              <a:solidFill>
                <a:prstClr val="white"/>
              </a:solidFill>
            </a:endParaRPr>
          </a:p>
        </p:txBody>
      </p:sp>
      <p:sp>
        <p:nvSpPr>
          <p:cNvPr id="7" name="Title 1"/>
          <p:cNvSpPr txBox="1">
            <a:spLocks/>
          </p:cNvSpPr>
          <p:nvPr/>
        </p:nvSpPr>
        <p:spPr>
          <a:xfrm>
            <a:off x="0" y="0"/>
            <a:ext cx="9144000" cy="714122"/>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solidFill>
                  <a:srgbClr val="2C7C9F"/>
                </a:solidFill>
                <a:latin typeface="Arial Rounded MT Bold" pitchFamily="34" charset="0"/>
              </a:rPr>
              <a:t>Economic Development</a:t>
            </a:r>
            <a:endParaRPr lang="en-US" sz="3600" b="1" dirty="0">
              <a:solidFill>
                <a:srgbClr val="2C7C9F"/>
              </a:solidFill>
            </a:endParaRPr>
          </a:p>
        </p:txBody>
      </p:sp>
      <p:sp>
        <p:nvSpPr>
          <p:cNvPr id="2" name="Rectangle 1"/>
          <p:cNvSpPr/>
          <p:nvPr/>
        </p:nvSpPr>
        <p:spPr>
          <a:xfrm>
            <a:off x="225631" y="714122"/>
            <a:ext cx="8490857" cy="6247864"/>
          </a:xfrm>
          <a:prstGeom prst="rect">
            <a:avLst/>
          </a:prstGeom>
        </p:spPr>
        <p:txBody>
          <a:bodyPr wrap="square">
            <a:spAutoFit/>
          </a:bodyPr>
          <a:lstStyle/>
          <a:p>
            <a:r>
              <a:rPr lang="en-US" sz="2000" u="sng" dirty="0">
                <a:solidFill>
                  <a:prstClr val="black"/>
                </a:solidFill>
                <a:latin typeface="Arial Rounded MT Bold" pitchFamily="34" charset="0"/>
              </a:rPr>
              <a:t>Businesses/Organizations that currently </a:t>
            </a:r>
            <a:r>
              <a:rPr lang="en-US" sz="2000" u="sng" dirty="0" smtClean="0">
                <a:solidFill>
                  <a:prstClr val="black"/>
                </a:solidFill>
                <a:latin typeface="Arial Rounded MT Bold" pitchFamily="34" charset="0"/>
              </a:rPr>
              <a:t>exist:</a:t>
            </a:r>
            <a:endParaRPr lang="en-US" sz="2000" u="sng" dirty="0">
              <a:solidFill>
                <a:prstClr val="black"/>
              </a:solidFill>
              <a:latin typeface="Arial Rounded MT Bold" pitchFamily="34" charset="0"/>
            </a:endParaRPr>
          </a:p>
          <a:p>
            <a:endParaRPr lang="en-US" sz="1400" u="sng" dirty="0">
              <a:solidFill>
                <a:prstClr val="black"/>
              </a:solidFill>
              <a:latin typeface="Arial Rounded MT Bold" pitchFamily="34" charset="0"/>
            </a:endParaRPr>
          </a:p>
          <a:p>
            <a:pPr marL="285750" indent="-285750">
              <a:buFont typeface="Arial" pitchFamily="34" charset="0"/>
              <a:buChar char="•"/>
            </a:pPr>
            <a:r>
              <a:rPr lang="en-US" sz="2000" dirty="0">
                <a:solidFill>
                  <a:prstClr val="black"/>
                </a:solidFill>
                <a:latin typeface="Arial Rounded MT Bold" pitchFamily="34" charset="0"/>
              </a:rPr>
              <a:t>D.O.T. garage</a:t>
            </a:r>
          </a:p>
          <a:p>
            <a:pPr marL="285750" indent="-285750">
              <a:buFont typeface="Arial" pitchFamily="34" charset="0"/>
              <a:buChar char="•"/>
            </a:pPr>
            <a:r>
              <a:rPr lang="en-US" sz="2000" dirty="0">
                <a:solidFill>
                  <a:prstClr val="black"/>
                </a:solidFill>
                <a:latin typeface="Arial Rounded MT Bold" pitchFamily="34" charset="0"/>
              </a:rPr>
              <a:t>Upper </a:t>
            </a:r>
            <a:r>
              <a:rPr lang="en-US" sz="2000" dirty="0" err="1">
                <a:solidFill>
                  <a:prstClr val="black"/>
                </a:solidFill>
                <a:latin typeface="Arial Rounded MT Bold" pitchFamily="34" charset="0"/>
              </a:rPr>
              <a:t>Nashwaak</a:t>
            </a:r>
            <a:r>
              <a:rPr lang="en-US" sz="2000" dirty="0">
                <a:solidFill>
                  <a:prstClr val="black"/>
                </a:solidFill>
                <a:latin typeface="Arial Rounded MT Bold" pitchFamily="34" charset="0"/>
              </a:rPr>
              <a:t> Community Outreach Inc.</a:t>
            </a:r>
          </a:p>
          <a:p>
            <a:pPr marL="285750" indent="-285750">
              <a:buFont typeface="Arial" pitchFamily="34" charset="0"/>
              <a:buChar char="•"/>
            </a:pPr>
            <a:r>
              <a:rPr lang="en-US" sz="2000" dirty="0">
                <a:solidFill>
                  <a:prstClr val="black"/>
                </a:solidFill>
                <a:latin typeface="Arial Rounded MT Bold" pitchFamily="34" charset="0"/>
              </a:rPr>
              <a:t>The Sisson Partners (Sisson Ridge mine)</a:t>
            </a:r>
          </a:p>
          <a:p>
            <a:pPr marL="285750" indent="-285750">
              <a:buFont typeface="Arial" pitchFamily="34" charset="0"/>
              <a:buChar char="•"/>
            </a:pPr>
            <a:r>
              <a:rPr lang="en-US" sz="2000" dirty="0" err="1">
                <a:solidFill>
                  <a:prstClr val="black"/>
                </a:solidFill>
                <a:latin typeface="Arial Rounded MT Bold" pitchFamily="34" charset="0"/>
              </a:rPr>
              <a:t>Nashwaak</a:t>
            </a:r>
            <a:r>
              <a:rPr lang="en-US" sz="2000" dirty="0">
                <a:solidFill>
                  <a:prstClr val="black"/>
                </a:solidFill>
                <a:latin typeface="Arial Rounded MT Bold" pitchFamily="34" charset="0"/>
              </a:rPr>
              <a:t> Curling Club </a:t>
            </a:r>
          </a:p>
          <a:p>
            <a:pPr marL="285750" indent="-285750">
              <a:buFont typeface="Arial" pitchFamily="34" charset="0"/>
              <a:buChar char="•"/>
            </a:pPr>
            <a:r>
              <a:rPr lang="en-US" sz="2000" dirty="0">
                <a:solidFill>
                  <a:prstClr val="black"/>
                </a:solidFill>
                <a:latin typeface="Arial Rounded MT Bold" pitchFamily="34" charset="0"/>
              </a:rPr>
              <a:t>Stanley Mutual Insurance</a:t>
            </a:r>
          </a:p>
          <a:p>
            <a:pPr marL="285750" indent="-285750">
              <a:buFont typeface="Arial" pitchFamily="34" charset="0"/>
              <a:buChar char="•"/>
            </a:pPr>
            <a:r>
              <a:rPr lang="en-US" sz="2000" dirty="0">
                <a:solidFill>
                  <a:prstClr val="black"/>
                </a:solidFill>
                <a:latin typeface="Arial Rounded MT Bold" pitchFamily="34" charset="0"/>
              </a:rPr>
              <a:t>Billy’s Diner </a:t>
            </a:r>
          </a:p>
          <a:p>
            <a:pPr marL="285750" indent="-285750">
              <a:buFont typeface="Arial" pitchFamily="34" charset="0"/>
              <a:buChar char="•"/>
            </a:pPr>
            <a:r>
              <a:rPr lang="en-US" sz="2000" dirty="0">
                <a:solidFill>
                  <a:prstClr val="black"/>
                </a:solidFill>
                <a:latin typeface="Arial Rounded MT Bold" pitchFamily="34" charset="0"/>
              </a:rPr>
              <a:t>Upper </a:t>
            </a:r>
            <a:r>
              <a:rPr lang="en-US" sz="2000" dirty="0" err="1">
                <a:solidFill>
                  <a:prstClr val="black"/>
                </a:solidFill>
                <a:latin typeface="Arial Rounded MT Bold" pitchFamily="34" charset="0"/>
              </a:rPr>
              <a:t>Nashwaak</a:t>
            </a:r>
            <a:r>
              <a:rPr lang="en-US" sz="2000" dirty="0">
                <a:solidFill>
                  <a:prstClr val="black"/>
                </a:solidFill>
                <a:latin typeface="Arial Rounded MT Bold" pitchFamily="34" charset="0"/>
              </a:rPr>
              <a:t> Lions Club</a:t>
            </a:r>
          </a:p>
          <a:p>
            <a:pPr marL="285750" indent="-285750">
              <a:buFont typeface="Arial" pitchFamily="34" charset="0"/>
              <a:buChar char="•"/>
            </a:pPr>
            <a:r>
              <a:rPr lang="en-US" sz="2000" dirty="0" smtClean="0">
                <a:solidFill>
                  <a:prstClr val="black"/>
                </a:solidFill>
                <a:latin typeface="Arial Rounded MT Bold" pitchFamily="34" charset="0"/>
              </a:rPr>
              <a:t>Gerald’s Garage</a:t>
            </a:r>
            <a:endParaRPr lang="en-US" sz="2000" dirty="0">
              <a:solidFill>
                <a:prstClr val="black"/>
              </a:solidFill>
              <a:latin typeface="Arial Rounded MT Bold" pitchFamily="34" charset="0"/>
            </a:endParaRPr>
          </a:p>
          <a:p>
            <a:pPr marL="285750" indent="-285750">
              <a:buFont typeface="Arial" pitchFamily="34" charset="0"/>
              <a:buChar char="•"/>
            </a:pPr>
            <a:r>
              <a:rPr lang="en-US" sz="2000" dirty="0" err="1">
                <a:solidFill>
                  <a:prstClr val="black"/>
                </a:solidFill>
                <a:latin typeface="Arial Rounded MT Bold" pitchFamily="34" charset="0"/>
              </a:rPr>
              <a:t>Johnstone’s</a:t>
            </a:r>
            <a:r>
              <a:rPr lang="en-US" sz="2000" dirty="0">
                <a:solidFill>
                  <a:prstClr val="black"/>
                </a:solidFill>
                <a:latin typeface="Arial Rounded MT Bold" pitchFamily="34" charset="0"/>
              </a:rPr>
              <a:t> </a:t>
            </a:r>
            <a:r>
              <a:rPr lang="en-US" sz="2000" dirty="0" err="1">
                <a:solidFill>
                  <a:prstClr val="black"/>
                </a:solidFill>
                <a:latin typeface="Arial Rounded MT Bold" pitchFamily="34" charset="0"/>
              </a:rPr>
              <a:t>Pharma</a:t>
            </a:r>
            <a:r>
              <a:rPr lang="en-US" sz="2000" dirty="0">
                <a:solidFill>
                  <a:prstClr val="black"/>
                </a:solidFill>
                <a:latin typeface="Arial Rounded MT Bold" pitchFamily="34" charset="0"/>
              </a:rPr>
              <a:t> Choice</a:t>
            </a:r>
          </a:p>
          <a:p>
            <a:pPr marL="285750" indent="-285750">
              <a:buFont typeface="Arial" pitchFamily="34" charset="0"/>
              <a:buChar char="•"/>
            </a:pPr>
            <a:r>
              <a:rPr lang="en-US" sz="2000" dirty="0">
                <a:solidFill>
                  <a:prstClr val="black"/>
                </a:solidFill>
                <a:latin typeface="Arial Rounded MT Bold" pitchFamily="34" charset="0"/>
              </a:rPr>
              <a:t>Upper </a:t>
            </a:r>
            <a:r>
              <a:rPr lang="en-US" sz="2000" dirty="0" err="1">
                <a:solidFill>
                  <a:prstClr val="black"/>
                </a:solidFill>
                <a:latin typeface="Arial Rounded MT Bold" pitchFamily="34" charset="0"/>
              </a:rPr>
              <a:t>Nashwaak</a:t>
            </a:r>
            <a:r>
              <a:rPr lang="en-US" sz="2000" dirty="0">
                <a:solidFill>
                  <a:prstClr val="black"/>
                </a:solidFill>
                <a:latin typeface="Arial Rounded MT Bold" pitchFamily="34" charset="0"/>
              </a:rPr>
              <a:t> </a:t>
            </a:r>
            <a:r>
              <a:rPr lang="en-US" sz="2000" dirty="0" err="1">
                <a:solidFill>
                  <a:prstClr val="black"/>
                </a:solidFill>
                <a:latin typeface="Arial Rounded MT Bold" pitchFamily="34" charset="0"/>
              </a:rPr>
              <a:t>Agrena</a:t>
            </a:r>
            <a:endParaRPr lang="en-US" sz="2000" dirty="0">
              <a:solidFill>
                <a:prstClr val="black"/>
              </a:solidFill>
              <a:latin typeface="Arial Rounded MT Bold" pitchFamily="34" charset="0"/>
            </a:endParaRPr>
          </a:p>
          <a:p>
            <a:pPr marL="285750" indent="-285750">
              <a:buFont typeface="Arial" pitchFamily="34" charset="0"/>
              <a:buChar char="•"/>
            </a:pPr>
            <a:r>
              <a:rPr lang="en-US" sz="2000" dirty="0">
                <a:solidFill>
                  <a:prstClr val="black"/>
                </a:solidFill>
                <a:latin typeface="Arial Rounded MT Bold" pitchFamily="34" charset="0"/>
              </a:rPr>
              <a:t>Hillside Grocery </a:t>
            </a:r>
            <a:r>
              <a:rPr lang="en-US" sz="2000" dirty="0" err="1">
                <a:solidFill>
                  <a:prstClr val="black"/>
                </a:solidFill>
                <a:latin typeface="Arial Rounded MT Bold" pitchFamily="34" charset="0"/>
              </a:rPr>
              <a:t>Kwik</a:t>
            </a:r>
            <a:r>
              <a:rPr lang="en-US" sz="2000" dirty="0">
                <a:solidFill>
                  <a:prstClr val="black"/>
                </a:solidFill>
                <a:latin typeface="Arial Rounded MT Bold" pitchFamily="34" charset="0"/>
              </a:rPr>
              <a:t>-Way Convenience &amp; N.B. Alcohol Agent</a:t>
            </a:r>
          </a:p>
          <a:p>
            <a:pPr marL="285750" indent="-285750">
              <a:buFont typeface="Arial" pitchFamily="34" charset="0"/>
              <a:buChar char="•"/>
            </a:pPr>
            <a:r>
              <a:rPr lang="en-US" sz="2000" dirty="0">
                <a:solidFill>
                  <a:prstClr val="black"/>
                </a:solidFill>
                <a:latin typeface="Arial Rounded MT Bold" pitchFamily="34" charset="0"/>
              </a:rPr>
              <a:t>Senior Citizens Golden Age Club</a:t>
            </a:r>
          </a:p>
          <a:p>
            <a:pPr marL="285750" indent="-285750">
              <a:buFont typeface="Arial" pitchFamily="34" charset="0"/>
              <a:buChar char="•"/>
            </a:pPr>
            <a:r>
              <a:rPr lang="en-US" sz="2000" dirty="0">
                <a:solidFill>
                  <a:prstClr val="black"/>
                </a:solidFill>
                <a:latin typeface="Arial Rounded MT Bold" pitchFamily="34" charset="0"/>
              </a:rPr>
              <a:t>River Valley Health- Health Services Centre</a:t>
            </a:r>
          </a:p>
          <a:p>
            <a:pPr marL="285750" indent="-285750">
              <a:buFont typeface="Arial" pitchFamily="34" charset="0"/>
              <a:buChar char="•"/>
            </a:pPr>
            <a:r>
              <a:rPr lang="en-US" sz="2000" dirty="0" err="1">
                <a:solidFill>
                  <a:prstClr val="black"/>
                </a:solidFill>
                <a:latin typeface="Arial Rounded MT Bold" pitchFamily="34" charset="0"/>
              </a:rPr>
              <a:t>Nashwaak</a:t>
            </a:r>
            <a:r>
              <a:rPr lang="en-US" sz="2000" dirty="0">
                <a:solidFill>
                  <a:prstClr val="black"/>
                </a:solidFill>
                <a:latin typeface="Arial Rounded MT Bold" pitchFamily="34" charset="0"/>
              </a:rPr>
              <a:t> Villa</a:t>
            </a:r>
          </a:p>
          <a:p>
            <a:pPr marL="285750" indent="-285750">
              <a:buFont typeface="Arial" pitchFamily="34" charset="0"/>
              <a:buChar char="•"/>
            </a:pPr>
            <a:r>
              <a:rPr lang="en-US" sz="2000" dirty="0">
                <a:solidFill>
                  <a:prstClr val="black"/>
                </a:solidFill>
                <a:latin typeface="Arial Rounded MT Bold" pitchFamily="34" charset="0"/>
              </a:rPr>
              <a:t>Ambulance N.B.</a:t>
            </a:r>
          </a:p>
          <a:p>
            <a:pPr marL="285750" indent="-285750">
              <a:buFont typeface="Arial" pitchFamily="34" charset="0"/>
              <a:buChar char="•"/>
            </a:pPr>
            <a:r>
              <a:rPr lang="en-US" sz="2000" dirty="0">
                <a:solidFill>
                  <a:prstClr val="black"/>
                </a:solidFill>
                <a:latin typeface="Arial Rounded MT Bold" pitchFamily="34" charset="0"/>
              </a:rPr>
              <a:t>Families of the Upper </a:t>
            </a:r>
            <a:r>
              <a:rPr lang="en-US" sz="2000" dirty="0" err="1">
                <a:solidFill>
                  <a:prstClr val="black"/>
                </a:solidFill>
                <a:latin typeface="Arial Rounded MT Bold" pitchFamily="34" charset="0"/>
              </a:rPr>
              <a:t>Nashwaak</a:t>
            </a:r>
            <a:endParaRPr lang="en-US" sz="2000" dirty="0">
              <a:solidFill>
                <a:prstClr val="black"/>
              </a:solidFill>
              <a:latin typeface="Arial Rounded MT Bold" pitchFamily="34" charset="0"/>
            </a:endParaRPr>
          </a:p>
          <a:p>
            <a:pPr marL="285750" indent="-285750">
              <a:buFont typeface="Arial" pitchFamily="34" charset="0"/>
              <a:buChar char="•"/>
            </a:pPr>
            <a:r>
              <a:rPr lang="en-US" sz="2000" dirty="0">
                <a:solidFill>
                  <a:prstClr val="black"/>
                </a:solidFill>
                <a:latin typeface="Arial Rounded MT Bold" pitchFamily="34" charset="0"/>
              </a:rPr>
              <a:t>Stanley Just Friends Food Bank</a:t>
            </a:r>
          </a:p>
          <a:p>
            <a:pPr marL="285750" indent="-285750">
              <a:buFont typeface="Arial" pitchFamily="34" charset="0"/>
              <a:buChar char="•"/>
            </a:pPr>
            <a:r>
              <a:rPr lang="en-US" sz="2000" dirty="0">
                <a:solidFill>
                  <a:prstClr val="black"/>
                </a:solidFill>
                <a:latin typeface="Arial Rounded MT Bold" pitchFamily="34" charset="0"/>
              </a:rPr>
              <a:t>Stanley Community Clothes Line</a:t>
            </a:r>
          </a:p>
        </p:txBody>
      </p:sp>
    </p:spTree>
    <p:extLst>
      <p:ext uri="{BB962C8B-B14F-4D97-AF65-F5344CB8AC3E}">
        <p14:creationId xmlns:p14="http://schemas.microsoft.com/office/powerpoint/2010/main" val="19166769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81</a:t>
            </a:fld>
            <a:endParaRPr lang="en-US" sz="1400" dirty="0"/>
          </a:p>
        </p:txBody>
      </p:sp>
      <p:sp>
        <p:nvSpPr>
          <p:cNvPr id="7" name="Title 1"/>
          <p:cNvSpPr txBox="1">
            <a:spLocks/>
          </p:cNvSpPr>
          <p:nvPr/>
        </p:nvSpPr>
        <p:spPr>
          <a:xfrm>
            <a:off x="0" y="0"/>
            <a:ext cx="9144000" cy="714122"/>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Economic Development</a:t>
            </a:r>
            <a:endParaRPr lang="en-US" sz="3600" b="1" dirty="0"/>
          </a:p>
        </p:txBody>
      </p:sp>
      <p:sp>
        <p:nvSpPr>
          <p:cNvPr id="3" name="Rectangle 2"/>
          <p:cNvSpPr/>
          <p:nvPr/>
        </p:nvSpPr>
        <p:spPr>
          <a:xfrm>
            <a:off x="157655" y="1239909"/>
            <a:ext cx="6526924" cy="1631216"/>
          </a:xfrm>
          <a:prstGeom prst="rect">
            <a:avLst/>
          </a:prstGeom>
        </p:spPr>
        <p:txBody>
          <a:bodyPr wrap="square">
            <a:spAutoFit/>
          </a:bodyPr>
          <a:lstStyle/>
          <a:p>
            <a:r>
              <a:rPr lang="en-US" sz="2000" u="sng" dirty="0">
                <a:latin typeface="Arial Rounded MT Bold" pitchFamily="34" charset="0"/>
              </a:rPr>
              <a:t>Businesses that have closed:</a:t>
            </a:r>
          </a:p>
          <a:p>
            <a:r>
              <a:rPr lang="en-US" sz="2000" dirty="0">
                <a:latin typeface="Arial Rounded MT Bold" pitchFamily="34" charset="0"/>
              </a:rPr>
              <a:t> </a:t>
            </a:r>
          </a:p>
          <a:p>
            <a:pPr marL="342900" indent="-342900">
              <a:buFont typeface="Arial" pitchFamily="34" charset="0"/>
              <a:buChar char="•"/>
            </a:pPr>
            <a:r>
              <a:rPr lang="en-US" sz="2000" dirty="0" err="1">
                <a:latin typeface="Arial Rounded MT Bold" pitchFamily="34" charset="0"/>
              </a:rPr>
              <a:t>Neats</a:t>
            </a:r>
            <a:r>
              <a:rPr lang="en-US" sz="2000" dirty="0">
                <a:latin typeface="Arial Rounded MT Bold" pitchFamily="34" charset="0"/>
              </a:rPr>
              <a:t> </a:t>
            </a:r>
            <a:r>
              <a:rPr lang="en-US" sz="2000" dirty="0" smtClean="0">
                <a:latin typeface="Arial Rounded MT Bold" pitchFamily="34" charset="0"/>
              </a:rPr>
              <a:t>(Cross </a:t>
            </a:r>
            <a:r>
              <a:rPr lang="en-US" sz="2000" dirty="0">
                <a:latin typeface="Arial Rounded MT Bold" pitchFamily="34" charset="0"/>
              </a:rPr>
              <a:t>Creek) restaurant &amp; gas station</a:t>
            </a:r>
          </a:p>
          <a:p>
            <a:pPr marL="342900" indent="-342900">
              <a:buFont typeface="Arial" pitchFamily="34" charset="0"/>
              <a:buChar char="•"/>
            </a:pPr>
            <a:r>
              <a:rPr lang="en-US" sz="2000" dirty="0">
                <a:latin typeface="Arial Rounded MT Bold" pitchFamily="34" charset="0"/>
              </a:rPr>
              <a:t>CIBC (approx. 10 years ago)</a:t>
            </a:r>
          </a:p>
          <a:p>
            <a:pPr marL="342900" indent="-342900">
              <a:buFont typeface="Arial" pitchFamily="34" charset="0"/>
              <a:buChar char="•"/>
            </a:pPr>
            <a:r>
              <a:rPr lang="en-US" sz="2000" dirty="0">
                <a:latin typeface="Arial Rounded MT Bold" pitchFamily="34" charset="0"/>
              </a:rPr>
              <a:t>Credit Union (approx. 1 year ago)</a:t>
            </a:r>
          </a:p>
        </p:txBody>
      </p:sp>
      <p:sp>
        <p:nvSpPr>
          <p:cNvPr id="5" name="Rectangle 4"/>
          <p:cNvSpPr/>
          <p:nvPr/>
        </p:nvSpPr>
        <p:spPr>
          <a:xfrm>
            <a:off x="157655" y="3505200"/>
            <a:ext cx="8371490" cy="1938992"/>
          </a:xfrm>
          <a:prstGeom prst="rect">
            <a:avLst/>
          </a:prstGeom>
        </p:spPr>
        <p:txBody>
          <a:bodyPr wrap="square">
            <a:spAutoFit/>
          </a:bodyPr>
          <a:lstStyle/>
          <a:p>
            <a:r>
              <a:rPr lang="en-US" sz="2000" u="sng" dirty="0">
                <a:latin typeface="Arial Rounded MT Bold" pitchFamily="34" charset="0"/>
              </a:rPr>
              <a:t>Recent Construction:</a:t>
            </a:r>
          </a:p>
          <a:p>
            <a:r>
              <a:rPr lang="en-US" sz="2000" dirty="0">
                <a:latin typeface="Arial Rounded MT Bold" pitchFamily="34" charset="0"/>
              </a:rPr>
              <a:t> </a:t>
            </a:r>
          </a:p>
          <a:p>
            <a:pPr marL="342900" indent="-342900">
              <a:buFont typeface="Arial" pitchFamily="34" charset="0"/>
              <a:buChar char="•"/>
            </a:pPr>
            <a:r>
              <a:rPr lang="en-US" sz="2000" dirty="0" err="1">
                <a:latin typeface="Arial Rounded MT Bold" pitchFamily="34" charset="0"/>
              </a:rPr>
              <a:t>Nashwaak</a:t>
            </a:r>
            <a:r>
              <a:rPr lang="en-US" sz="2000" dirty="0">
                <a:latin typeface="Arial Rounded MT Bold" pitchFamily="34" charset="0"/>
              </a:rPr>
              <a:t> Villa (9.2 Million)</a:t>
            </a:r>
          </a:p>
          <a:p>
            <a:pPr marL="342900" indent="-342900">
              <a:buFont typeface="Arial" pitchFamily="34" charset="0"/>
              <a:buChar char="•"/>
            </a:pPr>
            <a:r>
              <a:rPr lang="en-US" sz="2000" dirty="0" smtClean="0">
                <a:latin typeface="Arial Rounded MT Bold" pitchFamily="34" charset="0"/>
              </a:rPr>
              <a:t>River </a:t>
            </a:r>
            <a:r>
              <a:rPr lang="en-US" sz="2000" dirty="0">
                <a:latin typeface="Arial Rounded MT Bold" pitchFamily="34" charset="0"/>
              </a:rPr>
              <a:t>Valley Health – Health Services Centre (under construction) (2.3 million</a:t>
            </a:r>
            <a:r>
              <a:rPr lang="en-US" sz="2000" dirty="0" smtClean="0">
                <a:latin typeface="Arial Rounded MT Bold" pitchFamily="34" charset="0"/>
              </a:rPr>
              <a:t>)</a:t>
            </a:r>
          </a:p>
          <a:p>
            <a:endParaRPr lang="en-US" sz="2000" dirty="0">
              <a:latin typeface="Arial Rounded MT Bold" pitchFamily="34" charset="0"/>
            </a:endParaRPr>
          </a:p>
        </p:txBody>
      </p:sp>
    </p:spTree>
    <p:extLst>
      <p:ext uri="{BB962C8B-B14F-4D97-AF65-F5344CB8AC3E}">
        <p14:creationId xmlns:p14="http://schemas.microsoft.com/office/powerpoint/2010/main" val="28107885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82</a:t>
            </a:fld>
            <a:endParaRPr lang="en-US" sz="1400" dirty="0"/>
          </a:p>
        </p:txBody>
      </p:sp>
      <p:sp>
        <p:nvSpPr>
          <p:cNvPr id="7" name="Title 1"/>
          <p:cNvSpPr txBox="1">
            <a:spLocks/>
          </p:cNvSpPr>
          <p:nvPr/>
        </p:nvSpPr>
        <p:spPr>
          <a:xfrm>
            <a:off x="0" y="0"/>
            <a:ext cx="9144000" cy="714122"/>
          </a:xfrm>
          <a:prstGeom prst="rect">
            <a:avLst/>
          </a:prstGeom>
          <a:solidFill>
            <a:schemeClr val="accent2">
              <a:lumMod val="20000"/>
              <a:lumOff val="80000"/>
            </a:schemeClr>
          </a:solidFill>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3600" b="1" smtClean="0">
                <a:latin typeface="Arial Rounded MT Bold" pitchFamily="34" charset="0"/>
              </a:rPr>
              <a:t>Economic Development</a:t>
            </a:r>
            <a:endParaRPr lang="en-US" sz="3600" b="1" dirty="0"/>
          </a:p>
        </p:txBody>
      </p:sp>
      <p:sp>
        <p:nvSpPr>
          <p:cNvPr id="2" name="Rectangle 1"/>
          <p:cNvSpPr/>
          <p:nvPr/>
        </p:nvSpPr>
        <p:spPr>
          <a:xfrm>
            <a:off x="220717" y="1221939"/>
            <a:ext cx="7627883" cy="4708981"/>
          </a:xfrm>
          <a:prstGeom prst="rect">
            <a:avLst/>
          </a:prstGeom>
        </p:spPr>
        <p:txBody>
          <a:bodyPr wrap="square">
            <a:spAutoFit/>
          </a:bodyPr>
          <a:lstStyle/>
          <a:p>
            <a:r>
              <a:rPr lang="en-US" sz="2000" u="sng" dirty="0">
                <a:latin typeface="Arial Rounded MT Bold" pitchFamily="34" charset="0"/>
              </a:rPr>
              <a:t>Persons/Organizations Consulted:</a:t>
            </a:r>
          </a:p>
          <a:p>
            <a:r>
              <a:rPr lang="en-US" sz="2000" dirty="0">
                <a:latin typeface="Arial Rounded MT Bold" pitchFamily="34" charset="0"/>
              </a:rPr>
              <a:t> </a:t>
            </a:r>
          </a:p>
          <a:p>
            <a:pPr marL="342900" indent="-342900">
              <a:buFont typeface="Arial" pitchFamily="34" charset="0"/>
              <a:buChar char="•"/>
            </a:pPr>
            <a:r>
              <a:rPr lang="en-US" sz="2000" dirty="0">
                <a:latin typeface="Arial Rounded MT Bold" pitchFamily="34" charset="0"/>
              </a:rPr>
              <a:t>Lisa Martin, Principal, Stanley High School</a:t>
            </a:r>
          </a:p>
          <a:p>
            <a:pPr marL="342900" indent="-342900">
              <a:buFont typeface="Arial" pitchFamily="34" charset="0"/>
              <a:buChar char="•"/>
            </a:pPr>
            <a:r>
              <a:rPr lang="en-US" sz="2000" dirty="0">
                <a:latin typeface="Arial Rounded MT Bold" pitchFamily="34" charset="0"/>
              </a:rPr>
              <a:t>Nancy Sansom, Principal, Stanley Elementary</a:t>
            </a:r>
          </a:p>
          <a:p>
            <a:pPr marL="342900" indent="-342900">
              <a:buFont typeface="Arial" pitchFamily="34" charset="0"/>
              <a:buChar char="•"/>
            </a:pPr>
            <a:r>
              <a:rPr lang="en-US" sz="2000" dirty="0">
                <a:latin typeface="Arial Rounded MT Bold" pitchFamily="34" charset="0"/>
              </a:rPr>
              <a:t>Kirk MacDonald, M.L.A.</a:t>
            </a:r>
          </a:p>
          <a:p>
            <a:pPr marL="342900" indent="-342900">
              <a:buFont typeface="Arial" pitchFamily="34" charset="0"/>
              <a:buChar char="•"/>
            </a:pPr>
            <a:r>
              <a:rPr lang="en-US" sz="2000" dirty="0">
                <a:latin typeface="Arial Rounded MT Bold" pitchFamily="34" charset="0"/>
              </a:rPr>
              <a:t>N. B. Department of Economic Development</a:t>
            </a:r>
          </a:p>
          <a:p>
            <a:pPr marL="342900" indent="-342900">
              <a:buFont typeface="Arial" pitchFamily="34" charset="0"/>
              <a:buChar char="•"/>
            </a:pPr>
            <a:r>
              <a:rPr lang="en-US" sz="2000" dirty="0">
                <a:latin typeface="Arial Rounded MT Bold" pitchFamily="34" charset="0"/>
              </a:rPr>
              <a:t>Inclusion Network New </a:t>
            </a:r>
            <a:r>
              <a:rPr lang="en-US" sz="2000" dirty="0" smtClean="0">
                <a:latin typeface="Arial Rounded MT Bold" pitchFamily="34" charset="0"/>
              </a:rPr>
              <a:t>Brunswick</a:t>
            </a:r>
          </a:p>
          <a:p>
            <a:pPr marL="342900" indent="-342900">
              <a:buFont typeface="Arial" pitchFamily="34" charset="0"/>
              <a:buChar char="•"/>
            </a:pPr>
            <a:r>
              <a:rPr lang="en-US" sz="2000" dirty="0" smtClean="0">
                <a:latin typeface="Arial Rounded MT Bold" pitchFamily="34" charset="0"/>
              </a:rPr>
              <a:t>Department of Natural Resources</a:t>
            </a:r>
          </a:p>
          <a:p>
            <a:pPr marL="342900" indent="-342900">
              <a:buFont typeface="Arial" pitchFamily="34" charset="0"/>
              <a:buChar char="•"/>
            </a:pPr>
            <a:r>
              <a:rPr lang="en-US" sz="2000" dirty="0" smtClean="0">
                <a:latin typeface="Arial Rounded MT Bold" pitchFamily="34" charset="0"/>
              </a:rPr>
              <a:t>Provincial Rural Planning District Commission</a:t>
            </a:r>
          </a:p>
          <a:p>
            <a:pPr marL="342900" indent="-342900">
              <a:buFont typeface="Arial" pitchFamily="34" charset="0"/>
              <a:buChar char="•"/>
            </a:pPr>
            <a:r>
              <a:rPr lang="en-US" sz="2000" dirty="0" smtClean="0">
                <a:latin typeface="Arial Rounded MT Bold" pitchFamily="34" charset="0"/>
              </a:rPr>
              <a:t>Ms. Barb MacDonald, Deputy Mayor, Village of Stanley</a:t>
            </a:r>
          </a:p>
          <a:p>
            <a:pPr marL="342900" indent="-342900">
              <a:buFont typeface="Arial" pitchFamily="34" charset="0"/>
              <a:buChar char="•"/>
            </a:pPr>
            <a:r>
              <a:rPr lang="en-US" sz="2000" dirty="0" smtClean="0">
                <a:latin typeface="Arial Rounded MT Bold" pitchFamily="34" charset="0"/>
              </a:rPr>
              <a:t>New Brunswick Department of Energy &amp; Mines</a:t>
            </a:r>
          </a:p>
          <a:p>
            <a:pPr marL="342900" indent="-342900">
              <a:buFont typeface="Arial" pitchFamily="34" charset="0"/>
              <a:buChar char="•"/>
            </a:pPr>
            <a:r>
              <a:rPr lang="en-US" sz="2000" dirty="0" smtClean="0">
                <a:latin typeface="Arial Rounded MT Bold" pitchFamily="34" charset="0"/>
              </a:rPr>
              <a:t>The Sisson Partnership</a:t>
            </a:r>
          </a:p>
          <a:p>
            <a:pPr marL="342900" indent="-342900">
              <a:buFont typeface="Arial" pitchFamily="34" charset="0"/>
              <a:buChar char="•"/>
            </a:pPr>
            <a:r>
              <a:rPr lang="en-US" sz="2000" dirty="0" smtClean="0">
                <a:latin typeface="Arial Rounded MT Bold" pitchFamily="34" charset="0"/>
              </a:rPr>
              <a:t>NB Department of Environment and Local Government</a:t>
            </a:r>
          </a:p>
          <a:p>
            <a:pPr marL="342900" indent="-342900">
              <a:buFont typeface="Arial" pitchFamily="34" charset="0"/>
              <a:buChar char="•"/>
            </a:pPr>
            <a:r>
              <a:rPr lang="en-US" sz="2000" dirty="0" smtClean="0">
                <a:latin typeface="Arial Rounded MT Bold" pitchFamily="34" charset="0"/>
              </a:rPr>
              <a:t>Chief Medical Officer of Health (see </a:t>
            </a:r>
            <a:r>
              <a:rPr lang="en-US" sz="2000" smtClean="0">
                <a:latin typeface="Arial Rounded MT Bold" pitchFamily="34" charset="0"/>
              </a:rPr>
              <a:t>sustainability website)</a:t>
            </a:r>
            <a:endParaRPr lang="en-US" sz="2000" dirty="0">
              <a:latin typeface="Arial Rounded MT Bold" pitchFamily="34" charset="0"/>
            </a:endParaRPr>
          </a:p>
        </p:txBody>
      </p:sp>
    </p:spTree>
    <p:extLst>
      <p:ext uri="{BB962C8B-B14F-4D97-AF65-F5344CB8AC3E}">
        <p14:creationId xmlns:p14="http://schemas.microsoft.com/office/powerpoint/2010/main" val="34429984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4215" y="1669696"/>
            <a:ext cx="8042276" cy="542647"/>
          </a:xfrm>
        </p:spPr>
        <p:txBody>
          <a:bodyPr>
            <a:normAutofit fontScale="90000"/>
          </a:bodyPr>
          <a:lstStyle/>
          <a:p>
            <a:r>
              <a:rPr lang="en-US" sz="3600" u="sng" dirty="0" smtClean="0">
                <a:solidFill>
                  <a:schemeClr val="tx1"/>
                </a:solidFill>
                <a:latin typeface="Arial Rounded MT Bold" pitchFamily="34" charset="0"/>
              </a:rPr>
              <a:t>Provincial Policy 409</a:t>
            </a:r>
            <a:endParaRPr lang="en-US" sz="3600" u="sng" dirty="0">
              <a:solidFill>
                <a:schemeClr val="tx1"/>
              </a:solidFill>
              <a:latin typeface="Arial Rounded MT Bold" pitchFamily="34" charset="0"/>
            </a:endParaRPr>
          </a:p>
        </p:txBody>
      </p:sp>
      <p:sp>
        <p:nvSpPr>
          <p:cNvPr id="3" name="Content Placeholder 2"/>
          <p:cNvSpPr>
            <a:spLocks noGrp="1"/>
          </p:cNvSpPr>
          <p:nvPr>
            <p:ph idx="1"/>
          </p:nvPr>
        </p:nvSpPr>
        <p:spPr>
          <a:xfrm>
            <a:off x="116623" y="2446947"/>
            <a:ext cx="8920715" cy="4230728"/>
          </a:xfrm>
        </p:spPr>
        <p:txBody>
          <a:bodyPr>
            <a:noAutofit/>
          </a:bodyPr>
          <a:lstStyle/>
          <a:p>
            <a:r>
              <a:rPr lang="en-US" sz="2000" dirty="0" smtClean="0">
                <a:latin typeface="Arial Rounded MT Bold" pitchFamily="34" charset="0"/>
              </a:rPr>
              <a:t>Determination made by Anglophone West School District Education Council to review the sustainability of Bath Middle School, Coles Island School and the Stanley School Complex under Policy 409; made on October 23, 2014</a:t>
            </a:r>
          </a:p>
          <a:p>
            <a:r>
              <a:rPr lang="en-US" sz="2000" dirty="0" smtClean="0">
                <a:latin typeface="Arial Rounded MT Bold" pitchFamily="34" charset="0"/>
              </a:rPr>
              <a:t>Timeline was created to conduct the studies in a fair, open and responsible manner</a:t>
            </a:r>
          </a:p>
          <a:p>
            <a:pPr marL="349250" lvl="1" indent="-349250">
              <a:spcBef>
                <a:spcPts val="2000"/>
              </a:spcBef>
              <a:buClr>
                <a:schemeClr val="accent1">
                  <a:lumMod val="60000"/>
                  <a:lumOff val="40000"/>
                </a:schemeClr>
              </a:buClr>
            </a:pPr>
            <a:r>
              <a:rPr lang="en-US" sz="2000" dirty="0" smtClean="0">
                <a:latin typeface="Arial Rounded MT Bold" pitchFamily="34" charset="0"/>
              </a:rPr>
              <a:t>Policy 409 can be found online, at our Website or at </a:t>
            </a:r>
            <a:r>
              <a:rPr lang="en-US" sz="2000" dirty="0" smtClean="0">
                <a:latin typeface="Arial Rounded MT Bold" pitchFamily="34" charset="0"/>
                <a:hlinkClick r:id="rId4"/>
              </a:rPr>
              <a:t>www.gnb.ca</a:t>
            </a:r>
            <a:r>
              <a:rPr lang="en-US" sz="2000" dirty="0" smtClean="0">
                <a:latin typeface="Arial Rounded MT Bold" pitchFamily="34" charset="0"/>
              </a:rPr>
              <a:t> (follow links below)</a:t>
            </a:r>
          </a:p>
          <a:p>
            <a:pPr lvl="1"/>
            <a:r>
              <a:rPr lang="en-US" sz="2000" dirty="0" smtClean="0">
                <a:latin typeface="Arial Rounded MT Bold" pitchFamily="34" charset="0"/>
              </a:rPr>
              <a:t>Choose Education and Early Childhood Development under Departments</a:t>
            </a:r>
          </a:p>
          <a:p>
            <a:pPr lvl="1"/>
            <a:r>
              <a:rPr lang="en-US" sz="2000" dirty="0" smtClean="0">
                <a:latin typeface="Arial Rounded MT Bold" pitchFamily="34" charset="0"/>
              </a:rPr>
              <a:t>Choose “Policies” from categories along the left hand side</a:t>
            </a:r>
          </a:p>
          <a:p>
            <a:pPr lvl="1"/>
            <a:r>
              <a:rPr lang="en-US" sz="2000" dirty="0" smtClean="0">
                <a:latin typeface="Arial Rounded MT Bold" pitchFamily="34" charset="0"/>
              </a:rPr>
              <a:t>Choose Policy 409</a:t>
            </a:r>
            <a:endParaRPr lang="en-US" sz="2000" dirty="0">
              <a:latin typeface="Arial Rounded MT Bold" pitchFamily="34" charset="0"/>
            </a:endParaRPr>
          </a:p>
        </p:txBody>
      </p:sp>
      <p:sp>
        <p:nvSpPr>
          <p:cNvPr id="6" name="Slide Number Placeholder 5"/>
          <p:cNvSpPr>
            <a:spLocks noGrp="1"/>
          </p:cNvSpPr>
          <p:nvPr>
            <p:ph type="sldNum" sz="quarter" idx="12"/>
          </p:nvPr>
        </p:nvSpPr>
        <p:spPr/>
        <p:txBody>
          <a:bodyPr/>
          <a:lstStyle/>
          <a:p>
            <a:fld id="{7F5CE407-6216-4202-80E4-A30DC2F709B2}" type="slidenum">
              <a:rPr lang="en-US" sz="1400" smtClean="0"/>
              <a:pPr/>
              <a:t>83</a:t>
            </a:fld>
            <a:endParaRPr lang="en-US" sz="1400" dirty="0"/>
          </a:p>
        </p:txBody>
      </p:sp>
    </p:spTree>
    <p:extLst>
      <p:ext uri="{BB962C8B-B14F-4D97-AF65-F5344CB8AC3E}">
        <p14:creationId xmlns:p14="http://schemas.microsoft.com/office/powerpoint/2010/main" val="15820386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26" y="2779403"/>
            <a:ext cx="9134037" cy="3653295"/>
          </a:xfrm>
        </p:spPr>
        <p:txBody>
          <a:bodyPr>
            <a:normAutofit fontScale="92500" lnSpcReduction="20000"/>
          </a:bodyPr>
          <a:lstStyle/>
          <a:p>
            <a:pPr lvl="1"/>
            <a:r>
              <a:rPr lang="en-US" sz="1900" dirty="0" smtClean="0">
                <a:solidFill>
                  <a:schemeClr val="tx1"/>
                </a:solidFill>
                <a:latin typeface="Arial Rounded MT Bold" pitchFamily="34" charset="0"/>
              </a:rPr>
              <a:t>Sustainability Study Timeline</a:t>
            </a:r>
          </a:p>
          <a:p>
            <a:pPr lvl="1"/>
            <a:r>
              <a:rPr lang="en-US" sz="1900" dirty="0" smtClean="0">
                <a:solidFill>
                  <a:schemeClr val="tx1"/>
                </a:solidFill>
                <a:latin typeface="Arial Rounded MT Bold" pitchFamily="34" charset="0"/>
              </a:rPr>
              <a:t>Minister Letters</a:t>
            </a:r>
          </a:p>
          <a:p>
            <a:pPr lvl="1"/>
            <a:r>
              <a:rPr lang="en-US" sz="1900" dirty="0" smtClean="0">
                <a:solidFill>
                  <a:schemeClr val="tx1"/>
                </a:solidFill>
                <a:latin typeface="Arial Rounded MT Bold" pitchFamily="34" charset="0"/>
              </a:rPr>
              <a:t>Parent Letters</a:t>
            </a:r>
          </a:p>
          <a:p>
            <a:pPr lvl="1"/>
            <a:r>
              <a:rPr lang="en-US" sz="1900" dirty="0" smtClean="0">
                <a:solidFill>
                  <a:schemeClr val="tx1"/>
                </a:solidFill>
                <a:latin typeface="Arial Rounded MT Bold" pitchFamily="34" charset="0"/>
              </a:rPr>
              <a:t>Stanley at a Glance</a:t>
            </a:r>
          </a:p>
          <a:p>
            <a:pPr lvl="1"/>
            <a:r>
              <a:rPr lang="en-US" sz="1900" dirty="0" smtClean="0">
                <a:solidFill>
                  <a:schemeClr val="tx1"/>
                </a:solidFill>
                <a:latin typeface="Arial Rounded MT Bold" pitchFamily="34" charset="0"/>
              </a:rPr>
              <a:t>Link to Policy 409</a:t>
            </a:r>
          </a:p>
          <a:p>
            <a:pPr lvl="1"/>
            <a:r>
              <a:rPr lang="en-US" sz="1900" dirty="0" smtClean="0">
                <a:solidFill>
                  <a:schemeClr val="tx1"/>
                </a:solidFill>
                <a:latin typeface="Arial Rounded MT Bold" pitchFamily="34" charset="0"/>
              </a:rPr>
              <a:t>Public Meeting #1 – Presentation</a:t>
            </a:r>
          </a:p>
          <a:p>
            <a:pPr marL="12700" indent="0">
              <a:buNone/>
            </a:pPr>
            <a:r>
              <a:rPr lang="en-US" sz="1900" dirty="0" smtClean="0">
                <a:solidFill>
                  <a:schemeClr val="tx1"/>
                </a:solidFill>
                <a:latin typeface="Arial Rounded MT Bold" pitchFamily="34" charset="0"/>
              </a:rPr>
              <a:t>Feedback can be given</a:t>
            </a:r>
          </a:p>
          <a:p>
            <a:pPr lvl="1"/>
            <a:r>
              <a:rPr lang="en-US" sz="1900" dirty="0" smtClean="0">
                <a:solidFill>
                  <a:schemeClr val="tx1"/>
                </a:solidFill>
                <a:latin typeface="Arial Rounded MT Bold" pitchFamily="34" charset="0"/>
              </a:rPr>
              <a:t>via email at asdwsustainability@nbed.nb.ca </a:t>
            </a:r>
          </a:p>
          <a:p>
            <a:pPr lvl="1"/>
            <a:r>
              <a:rPr lang="en-US" sz="1900" dirty="0" smtClean="0">
                <a:solidFill>
                  <a:schemeClr val="tx1"/>
                </a:solidFill>
                <a:latin typeface="Arial Rounded MT Bold" pitchFamily="34" charset="0"/>
              </a:rPr>
              <a:t>through our discussion board at the Stanley Sustainability Study site on our webpage</a:t>
            </a:r>
          </a:p>
          <a:p>
            <a:pPr lvl="1"/>
            <a:r>
              <a:rPr lang="en-US" sz="1900" dirty="0" smtClean="0">
                <a:solidFill>
                  <a:schemeClr val="tx1"/>
                </a:solidFill>
                <a:latin typeface="Arial Rounded MT Bold" pitchFamily="34" charset="0"/>
              </a:rPr>
              <a:t>mail to Carol Clark-</a:t>
            </a:r>
            <a:r>
              <a:rPr lang="en-US" sz="1900" dirty="0" err="1" smtClean="0">
                <a:solidFill>
                  <a:schemeClr val="tx1"/>
                </a:solidFill>
                <a:latin typeface="Arial Rounded MT Bold" pitchFamily="34" charset="0"/>
              </a:rPr>
              <a:t>Caterini</a:t>
            </a:r>
            <a:r>
              <a:rPr lang="en-US" sz="1900" dirty="0" smtClean="0">
                <a:solidFill>
                  <a:schemeClr val="tx1"/>
                </a:solidFill>
                <a:latin typeface="Arial Rounded MT Bold" pitchFamily="34" charset="0"/>
              </a:rPr>
              <a:t>, Anglophone West School District, 1135 Prospect Street, Fredericton, NB  E3B-3B9</a:t>
            </a:r>
          </a:p>
          <a:p>
            <a:pPr marL="349250" lvl="1" indent="0">
              <a:buNone/>
            </a:pPr>
            <a:endParaRPr lang="en-US" dirty="0" smtClean="0">
              <a:solidFill>
                <a:schemeClr val="tx1"/>
              </a:solidFill>
              <a:latin typeface="Arial Rounded MT Bold" pitchFamily="34" charset="0"/>
            </a:endParaRPr>
          </a:p>
        </p:txBody>
      </p:sp>
      <p:pic>
        <p:nvPicPr>
          <p:cNvPr id="6" name="Picture 5"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CE407-6216-4202-80E4-A30DC2F709B2}" type="slidenum">
              <a:rPr lang="en-US" sz="1400" smtClean="0"/>
              <a:pPr/>
              <a:t>84</a:t>
            </a:fld>
            <a:endParaRPr lang="en-US" sz="1400" dirty="0"/>
          </a:p>
        </p:txBody>
      </p:sp>
      <p:sp>
        <p:nvSpPr>
          <p:cNvPr id="2" name="Title 1"/>
          <p:cNvSpPr>
            <a:spLocks noGrp="1"/>
          </p:cNvSpPr>
          <p:nvPr>
            <p:ph type="title"/>
          </p:nvPr>
        </p:nvSpPr>
        <p:spPr>
          <a:xfrm>
            <a:off x="0" y="1464347"/>
            <a:ext cx="9144000" cy="849109"/>
          </a:xfrm>
        </p:spPr>
        <p:txBody>
          <a:bodyPr/>
          <a:lstStyle/>
          <a:p>
            <a:r>
              <a:rPr lang="en-US" sz="2400" b="1" dirty="0" smtClean="0">
                <a:solidFill>
                  <a:schemeClr val="tx1"/>
                </a:solidFill>
                <a:latin typeface="Arial Rounded MT Bold" pitchFamily="34" charset="0"/>
              </a:rPr>
              <a:t>Stanley Schools Sustainability Study – </a:t>
            </a:r>
            <a:br>
              <a:rPr lang="en-US" sz="2400" b="1" dirty="0" smtClean="0">
                <a:solidFill>
                  <a:schemeClr val="tx1"/>
                </a:solidFill>
                <a:latin typeface="Arial Rounded MT Bold" pitchFamily="34" charset="0"/>
              </a:rPr>
            </a:br>
            <a:r>
              <a:rPr lang="en-US" sz="2400" b="1" dirty="0" smtClean="0">
                <a:solidFill>
                  <a:schemeClr val="tx1"/>
                </a:solidFill>
                <a:latin typeface="Arial Rounded MT Bold" pitchFamily="34" charset="0"/>
              </a:rPr>
              <a:t>Visit our Website for Details!</a:t>
            </a:r>
            <a:endParaRPr lang="en-US" sz="2400" b="1" dirty="0">
              <a:solidFill>
                <a:schemeClr val="tx1"/>
              </a:solidFill>
              <a:latin typeface="Arial Rounded MT Bold" pitchFamily="34" charset="0"/>
            </a:endParaRPr>
          </a:p>
        </p:txBody>
      </p:sp>
    </p:spTree>
    <p:extLst>
      <p:ext uri="{BB962C8B-B14F-4D97-AF65-F5344CB8AC3E}">
        <p14:creationId xmlns:p14="http://schemas.microsoft.com/office/powerpoint/2010/main" val="24334968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CE407-6216-4202-80E4-A30DC2F709B2}" type="slidenum">
              <a:rPr lang="en-US" sz="1400" smtClean="0"/>
              <a:pPr/>
              <a:t>85</a:t>
            </a:fld>
            <a:endParaRPr lang="en-U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421" y="781493"/>
            <a:ext cx="4602217" cy="141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869" y="2199616"/>
            <a:ext cx="7378262" cy="442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8365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CE407-6216-4202-80E4-A30DC2F709B2}" type="slidenum">
              <a:rPr lang="en-US" sz="1400" smtClean="0"/>
              <a:pPr/>
              <a:t>86</a:t>
            </a:fld>
            <a:endParaRPr lang="en-US" sz="1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8901"/>
            <a:ext cx="9144000" cy="431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5422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CE407-6216-4202-80E4-A30DC2F709B2}" type="slidenum">
              <a:rPr lang="en-US" sz="1400" smtClean="0"/>
              <a:pPr/>
              <a:t>87</a:t>
            </a:fld>
            <a:endParaRPr lang="en-US" sz="14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97498"/>
            <a:ext cx="8244938" cy="516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623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CE407-6216-4202-80E4-A30DC2F709B2}" type="slidenum">
              <a:rPr lang="en-US" sz="1400" smtClean="0"/>
              <a:pPr/>
              <a:t>88</a:t>
            </a:fld>
            <a:endParaRPr lang="en-US" sz="1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8902"/>
            <a:ext cx="9129986" cy="295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5740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40491"/>
            <a:ext cx="8042276" cy="1336956"/>
          </a:xfrm>
        </p:spPr>
        <p:txBody>
          <a:bodyPr/>
          <a:lstStyle/>
          <a:p>
            <a:r>
              <a:rPr lang="en-US" dirty="0" smtClean="0"/>
              <a:t/>
            </a:r>
            <a:br>
              <a:rPr lang="en-US" dirty="0" smtClean="0"/>
            </a:br>
            <a:r>
              <a:rPr lang="en-US" dirty="0" smtClean="0">
                <a:latin typeface="Arial Rounded MT Bold" pitchFamily="34" charset="0"/>
              </a:rPr>
              <a:t>Questions and Answers</a:t>
            </a:r>
            <a:endParaRPr lang="en-US" dirty="0">
              <a:latin typeface="Arial Rounded MT Bold" pitchFamily="34" charset="0"/>
            </a:endParaRPr>
          </a:p>
        </p:txBody>
      </p:sp>
      <p:pic>
        <p:nvPicPr>
          <p:cNvPr id="4" name="Picture 3"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F5CE407-6216-4202-80E4-A30DC2F709B2}" type="slidenum">
              <a:rPr lang="en-US" sz="1400" smtClean="0"/>
              <a:pPr/>
              <a:t>89</a:t>
            </a:fld>
            <a:endParaRPr lang="en-US" sz="1400" dirty="0"/>
          </a:p>
        </p:txBody>
      </p:sp>
    </p:spTree>
    <p:extLst>
      <p:ext uri="{BB962C8B-B14F-4D97-AF65-F5344CB8AC3E}">
        <p14:creationId xmlns:p14="http://schemas.microsoft.com/office/powerpoint/2010/main" val="243407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z="1400" smtClean="0"/>
              <a:pPr/>
              <a:t>9</a:t>
            </a:fld>
            <a:endParaRPr lang="en-US" sz="1400" dirty="0"/>
          </a:p>
        </p:txBody>
      </p:sp>
      <p:sp>
        <p:nvSpPr>
          <p:cNvPr id="5" name="TextBox 4"/>
          <p:cNvSpPr txBox="1"/>
          <p:nvPr/>
        </p:nvSpPr>
        <p:spPr>
          <a:xfrm flipH="1">
            <a:off x="0" y="0"/>
            <a:ext cx="9144000" cy="800219"/>
          </a:xfrm>
          <a:prstGeom prst="rect">
            <a:avLst/>
          </a:prstGeom>
          <a:solidFill>
            <a:schemeClr val="accent2">
              <a:lumMod val="20000"/>
              <a:lumOff val="80000"/>
            </a:schemeClr>
          </a:solidFill>
        </p:spPr>
        <p:txBody>
          <a:bodyPr wrap="square" rtlCol="0">
            <a:spAutoFit/>
          </a:bodyPr>
          <a:lstStyle/>
          <a:p>
            <a:pPr algn="ctr"/>
            <a:r>
              <a:rPr lang="en-US" sz="4600" b="1" dirty="0">
                <a:solidFill>
                  <a:srgbClr val="2C7C9F"/>
                </a:solidFill>
                <a:latin typeface="Arial Rounded MT Bold" pitchFamily="34" charset="0"/>
                <a:ea typeface="+mj-ea"/>
                <a:cs typeface="+mj-cs"/>
              </a:rPr>
              <a:t>Enrolment</a:t>
            </a:r>
            <a:endParaRPr lang="en-US" dirty="0"/>
          </a:p>
        </p:txBody>
      </p:sp>
      <p:sp>
        <p:nvSpPr>
          <p:cNvPr id="6" name="Title 1"/>
          <p:cNvSpPr>
            <a:spLocks noGrp="1"/>
          </p:cNvSpPr>
          <p:nvPr>
            <p:ph type="title"/>
          </p:nvPr>
        </p:nvSpPr>
        <p:spPr>
          <a:xfrm>
            <a:off x="457200" y="926343"/>
            <a:ext cx="8229600" cy="1186235"/>
          </a:xfrm>
        </p:spPr>
        <p:txBody>
          <a:bodyPr/>
          <a:lstStyle/>
          <a:p>
            <a:r>
              <a:rPr lang="en-US" sz="3200" dirty="0" smtClean="0">
                <a:solidFill>
                  <a:schemeClr val="tx1"/>
                </a:solidFill>
                <a:latin typeface="Arial Rounded MT Bold" pitchFamily="34" charset="0"/>
              </a:rPr>
              <a:t>Functional Capacity</a:t>
            </a:r>
            <a:br>
              <a:rPr lang="en-US" sz="3200" dirty="0" smtClean="0">
                <a:solidFill>
                  <a:schemeClr val="tx1"/>
                </a:solidFill>
                <a:latin typeface="Arial Rounded MT Bold" pitchFamily="34" charset="0"/>
              </a:rPr>
            </a:br>
            <a:r>
              <a:rPr lang="en-US" sz="3200" dirty="0" smtClean="0">
                <a:solidFill>
                  <a:schemeClr val="tx1"/>
                </a:solidFill>
                <a:latin typeface="Arial Rounded MT Bold" pitchFamily="34" charset="0"/>
              </a:rPr>
              <a:t>Stanley Elementary School</a:t>
            </a:r>
            <a:endParaRPr lang="en-US" sz="3200" dirty="0">
              <a:solidFill>
                <a:schemeClr val="tx1"/>
              </a:solidFill>
              <a:latin typeface="Arial Rounded MT Bold"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598606439"/>
              </p:ext>
            </p:extLst>
          </p:nvPr>
        </p:nvGraphicFramePr>
        <p:xfrm>
          <a:off x="377755" y="2606566"/>
          <a:ext cx="8510751" cy="2666999"/>
        </p:xfrm>
        <a:graphic>
          <a:graphicData uri="http://schemas.openxmlformats.org/drawingml/2006/table">
            <a:tbl>
              <a:tblPr>
                <a:tableStyleId>{3C2FFA5D-87B4-456A-9821-1D502468CF0F}</a:tableStyleId>
              </a:tblPr>
              <a:tblGrid>
                <a:gridCol w="2836917"/>
                <a:gridCol w="1039266"/>
                <a:gridCol w="1095444"/>
                <a:gridCol w="1011179"/>
                <a:gridCol w="842648"/>
                <a:gridCol w="1685297"/>
              </a:tblGrid>
              <a:tr h="1623391">
                <a:tc>
                  <a:txBody>
                    <a:bodyPr/>
                    <a:lstStyle/>
                    <a:p>
                      <a:pPr algn="ctr" fontAlgn="ctr"/>
                      <a:r>
                        <a:rPr lang="en-US" sz="1600" b="1" u="none" strike="noStrike" dirty="0">
                          <a:effectLst/>
                        </a:rPr>
                        <a:t>Functional Capacity Data</a:t>
                      </a:r>
                      <a:endParaRPr lang="en-US" sz="1600" b="1" i="0" u="none" strike="noStrike" dirty="0">
                        <a:effectLst/>
                        <a:latin typeface="Arial"/>
                      </a:endParaRPr>
                    </a:p>
                  </a:txBody>
                  <a:tcPr marL="9525" marR="9525" marT="9525" marB="0" anchor="ctr"/>
                </a:tc>
                <a:tc>
                  <a:txBody>
                    <a:bodyPr/>
                    <a:lstStyle/>
                    <a:p>
                      <a:pPr algn="ctr" fontAlgn="ctr"/>
                      <a:r>
                        <a:rPr lang="en-US" sz="1400" b="1" u="none" strike="noStrike" dirty="0">
                          <a:effectLst/>
                        </a:rPr>
                        <a:t>Student Enrollment</a:t>
                      </a:r>
                      <a:endParaRPr lang="en-US" sz="1400" b="1" i="0" u="none" strike="noStrike" dirty="0">
                        <a:solidFill>
                          <a:srgbClr val="000000"/>
                        </a:solidFill>
                        <a:effectLst/>
                        <a:latin typeface="Arial"/>
                      </a:endParaRPr>
                    </a:p>
                  </a:txBody>
                  <a:tcPr marL="9525" marR="9525" marT="9525" marB="0" anchor="ctr"/>
                </a:tc>
                <a:tc>
                  <a:txBody>
                    <a:bodyPr/>
                    <a:lstStyle/>
                    <a:p>
                      <a:pPr algn="ctr" fontAlgn="ctr"/>
                      <a:r>
                        <a:rPr lang="en-US" sz="1400" b="1" u="none" strike="noStrike" dirty="0">
                          <a:effectLst/>
                        </a:rPr>
                        <a:t>Number of Classrooms</a:t>
                      </a:r>
                      <a:endParaRPr lang="en-US" sz="1400" b="1" i="0" u="none" strike="noStrike" dirty="0">
                        <a:solidFill>
                          <a:srgbClr val="000000"/>
                        </a:solidFill>
                        <a:effectLst/>
                        <a:latin typeface="Arial"/>
                      </a:endParaRPr>
                    </a:p>
                  </a:txBody>
                  <a:tcPr marL="9525" marR="9525" marT="9525" marB="0" anchor="ctr"/>
                </a:tc>
                <a:tc>
                  <a:txBody>
                    <a:bodyPr/>
                    <a:lstStyle/>
                    <a:p>
                      <a:pPr algn="ctr" fontAlgn="ctr"/>
                      <a:r>
                        <a:rPr lang="en-US" sz="1300" b="1" u="none" strike="noStrike" dirty="0">
                          <a:effectLst/>
                        </a:rPr>
                        <a:t>Classrooms In Use</a:t>
                      </a:r>
                      <a:endParaRPr lang="en-US" sz="1300" b="1" i="0" u="none" strike="noStrike" dirty="0">
                        <a:solidFill>
                          <a:srgbClr val="000000"/>
                        </a:solidFill>
                        <a:effectLst/>
                        <a:latin typeface="Arial"/>
                      </a:endParaRPr>
                    </a:p>
                  </a:txBody>
                  <a:tcPr marL="9525" marR="9525" marT="9525" marB="0" anchor="ctr"/>
                </a:tc>
                <a:tc>
                  <a:txBody>
                    <a:bodyPr/>
                    <a:lstStyle/>
                    <a:p>
                      <a:pPr algn="ctr" fontAlgn="ctr"/>
                      <a:r>
                        <a:rPr lang="en-US" sz="1400" b="1" u="none" strike="noStrike" dirty="0">
                          <a:effectLst/>
                        </a:rPr>
                        <a:t>School Capacity</a:t>
                      </a:r>
                      <a:endParaRPr lang="en-US" sz="1400" b="1" i="0" u="none" strike="noStrike" dirty="0">
                        <a:solidFill>
                          <a:srgbClr val="000000"/>
                        </a:solidFill>
                        <a:effectLst/>
                        <a:latin typeface="Arial"/>
                      </a:endParaRPr>
                    </a:p>
                  </a:txBody>
                  <a:tcPr marL="9525" marR="9525" marT="9525" marB="0" anchor="ctr"/>
                </a:tc>
                <a:tc>
                  <a:txBody>
                    <a:bodyPr/>
                    <a:lstStyle/>
                    <a:p>
                      <a:pPr algn="ctr" fontAlgn="ctr"/>
                      <a:r>
                        <a:rPr lang="en-US" sz="1600" b="1" u="none" strike="noStrike" dirty="0">
                          <a:effectLst/>
                        </a:rPr>
                        <a:t>Capacity Rating</a:t>
                      </a:r>
                      <a:endParaRPr lang="en-US" sz="1600" b="1" i="0" u="none" strike="noStrike" dirty="0">
                        <a:solidFill>
                          <a:srgbClr val="000000"/>
                        </a:solidFill>
                        <a:effectLst/>
                        <a:latin typeface="Arial"/>
                      </a:endParaRPr>
                    </a:p>
                  </a:txBody>
                  <a:tcPr marL="9525" marR="9525" marT="9525" marB="0" anchor="ctr"/>
                </a:tc>
              </a:tr>
              <a:tr h="1043608">
                <a:tc>
                  <a:txBody>
                    <a:bodyPr/>
                    <a:lstStyle/>
                    <a:p>
                      <a:pPr algn="ctr" fontAlgn="ctr"/>
                      <a:r>
                        <a:rPr lang="en-US" sz="1600" b="1" u="none" strike="noStrike" dirty="0" smtClean="0">
                          <a:effectLst/>
                        </a:rPr>
                        <a:t>Based </a:t>
                      </a:r>
                      <a:r>
                        <a:rPr lang="en-US" sz="1600" b="1" u="none" strike="noStrike" dirty="0">
                          <a:effectLst/>
                        </a:rPr>
                        <a:t>on 24 students per class</a:t>
                      </a:r>
                      <a:endParaRPr lang="en-US" sz="1600" b="1" i="0" u="none" strike="noStrike" dirty="0">
                        <a:effectLst/>
                        <a:latin typeface="Arial"/>
                      </a:endParaRPr>
                    </a:p>
                  </a:txBody>
                  <a:tcPr marL="9525" marR="9525" marT="9525" marB="0" anchor="ctr">
                    <a:solidFill>
                      <a:schemeClr val="accent1">
                        <a:lumMod val="20000"/>
                        <a:lumOff val="80000"/>
                      </a:schemeClr>
                    </a:solidFill>
                  </a:tcPr>
                </a:tc>
                <a:tc>
                  <a:txBody>
                    <a:bodyPr/>
                    <a:lstStyle/>
                    <a:p>
                      <a:pPr algn="ctr" fontAlgn="b"/>
                      <a:r>
                        <a:rPr lang="en-US" sz="1600" b="1" u="none" strike="noStrike" dirty="0">
                          <a:effectLst/>
                        </a:rPr>
                        <a:t>111</a:t>
                      </a:r>
                      <a:endParaRPr lang="en-US" sz="1600" b="1" i="0" u="none" strike="noStrike" dirty="0">
                        <a:solidFill>
                          <a:srgbClr val="000000"/>
                        </a:solidFill>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8</a:t>
                      </a:r>
                      <a:endParaRPr lang="en-US" sz="1600" b="1" i="0" u="none" strike="noStrike" dirty="0">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7</a:t>
                      </a:r>
                      <a:endParaRPr lang="en-US" sz="1600" b="1" i="0" u="none" strike="noStrike" dirty="0">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192</a:t>
                      </a:r>
                      <a:endParaRPr lang="en-US" sz="1600" b="1" i="0" u="none" strike="noStrike" dirty="0">
                        <a:effectLst/>
                        <a:latin typeface="Arial"/>
                      </a:endParaRPr>
                    </a:p>
                  </a:txBody>
                  <a:tcPr marL="9525" marR="9525" marT="9525" marB="0" anchor="b">
                    <a:solidFill>
                      <a:schemeClr val="accent1">
                        <a:lumMod val="20000"/>
                        <a:lumOff val="80000"/>
                      </a:schemeClr>
                    </a:solidFill>
                  </a:tcPr>
                </a:tc>
                <a:tc>
                  <a:txBody>
                    <a:bodyPr/>
                    <a:lstStyle/>
                    <a:p>
                      <a:pPr algn="ctr" fontAlgn="b"/>
                      <a:r>
                        <a:rPr lang="en-US" sz="1600" b="1" u="none" strike="noStrike" dirty="0">
                          <a:effectLst/>
                        </a:rPr>
                        <a:t>57.8%</a:t>
                      </a:r>
                      <a:endParaRPr lang="en-US" sz="1600" b="1" i="0" u="none" strike="noStrike" dirty="0">
                        <a:effectLst/>
                        <a:latin typeface="Arial"/>
                      </a:endParaRPr>
                    </a:p>
                  </a:txBody>
                  <a:tcPr marL="9525" marR="9525" marT="9525" marB="0" anchor="b">
                    <a:solidFill>
                      <a:schemeClr val="accent1">
                        <a:lumMod val="20000"/>
                        <a:lumOff val="80000"/>
                      </a:schemeClr>
                    </a:solidFill>
                  </a:tcPr>
                </a:tc>
              </a:tr>
            </a:tbl>
          </a:graphicData>
        </a:graphic>
      </p:graphicFrame>
    </p:spTree>
    <p:extLst>
      <p:ext uri="{BB962C8B-B14F-4D97-AF65-F5344CB8AC3E}">
        <p14:creationId xmlns:p14="http://schemas.microsoft.com/office/powerpoint/2010/main" val="29450233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664434"/>
            <a:ext cx="8042276" cy="1336956"/>
          </a:xfrm>
        </p:spPr>
        <p:txBody>
          <a:bodyPr/>
          <a:lstStyle/>
          <a:p>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latin typeface="Arial Rounded MT Bold" pitchFamily="34" charset="0"/>
                <a:cs typeface="Baskerville"/>
              </a:rPr>
              <a:t>Thank you for coming!</a:t>
            </a:r>
            <a:endParaRPr lang="en-US" b="1" dirty="0">
              <a:latin typeface="Arial Rounded MT Bold" pitchFamily="34" charset="0"/>
              <a:cs typeface="Baskerville"/>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873" y="3365252"/>
            <a:ext cx="3442004" cy="249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64656" y="3459616"/>
            <a:ext cx="4723850" cy="230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Andrea.Penney\Desktop\ASDW HD LOGO (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4000" cy="188890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897906" y="6275668"/>
            <a:ext cx="990600" cy="365125"/>
          </a:xfrm>
        </p:spPr>
        <p:txBody>
          <a:bodyPr/>
          <a:lstStyle/>
          <a:p>
            <a:fld id="{7F5CE407-6216-4202-80E4-A30DC2F709B2}" type="slidenum">
              <a:rPr lang="en-US" sz="1400" smtClean="0"/>
              <a:pPr/>
              <a:t>90</a:t>
            </a:fld>
            <a:endParaRPr lang="en-US" sz="1400" dirty="0"/>
          </a:p>
        </p:txBody>
      </p:sp>
    </p:spTree>
    <p:extLst>
      <p:ext uri="{BB962C8B-B14F-4D97-AF65-F5344CB8AC3E}">
        <p14:creationId xmlns:p14="http://schemas.microsoft.com/office/powerpoint/2010/main" val="2056774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BA4E8FAE99A4438D25E35FB3E92FC5" ma:contentTypeVersion="1" ma:contentTypeDescription="Create a new document." ma:contentTypeScope="" ma:versionID="1328c22d32a57d5dfdfd6e5c4150e7f3">
  <xsd:schema xmlns:xsd="http://www.w3.org/2001/XMLSchema" xmlns:xs="http://www.w3.org/2001/XMLSchema" xmlns:p="http://schemas.microsoft.com/office/2006/metadata/properties" targetNamespace="http://schemas.microsoft.com/office/2006/metadata/properties" ma:root="true" ma:fieldsID="fbbcc038a352e976c9549455d98c8e0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39D8E8-159D-4C32-AA2D-A9D42980E0C9}"/>
</file>

<file path=customXml/itemProps2.xml><?xml version="1.0" encoding="utf-8"?>
<ds:datastoreItem xmlns:ds="http://schemas.openxmlformats.org/officeDocument/2006/customXml" ds:itemID="{51E3EF75-C28D-46B2-97D3-0BA6871D9745}"/>
</file>

<file path=customXml/itemProps3.xml><?xml version="1.0" encoding="utf-8"?>
<ds:datastoreItem xmlns:ds="http://schemas.openxmlformats.org/officeDocument/2006/customXml" ds:itemID="{4C93FC9F-FCE4-42F7-B0B6-2050735198F2}"/>
</file>

<file path=docProps/app.xml><?xml version="1.0" encoding="utf-8"?>
<Properties xmlns="http://schemas.openxmlformats.org/officeDocument/2006/extended-properties" xmlns:vt="http://schemas.openxmlformats.org/officeDocument/2006/docPropsVTypes">
  <Template>Breeze.thmx</Template>
  <TotalTime>2780</TotalTime>
  <Words>4332</Words>
  <Application>Microsoft Office PowerPoint</Application>
  <PresentationFormat>On-screen Show (4:3)</PresentationFormat>
  <Paragraphs>1251</Paragraphs>
  <Slides>90</Slides>
  <Notes>19</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Breeze</vt:lpstr>
      <vt:lpstr>   Sustainability Study of  Stanley Elementary School &amp; Stanley High School</vt:lpstr>
      <vt:lpstr>PowerPoint Presentation</vt:lpstr>
      <vt:lpstr>Public Meeting #1 Agenda</vt:lpstr>
      <vt:lpstr>Provincial Policy 409:   Multi-year School Infrastructure Planning</vt:lpstr>
      <vt:lpstr>PowerPoint Presentation</vt:lpstr>
      <vt:lpstr> Stanley Elementary Enrolment</vt:lpstr>
      <vt:lpstr> Enrolment by Grade Level   Stanley Elementary</vt:lpstr>
      <vt:lpstr>Projected Enrolment  Stanley Elementary School</vt:lpstr>
      <vt:lpstr>Functional Capacity Stanley Elementary School</vt:lpstr>
      <vt:lpstr>Stanley High School Enrolment</vt:lpstr>
      <vt:lpstr>Enrolment by Grade Level  Stanley High School</vt:lpstr>
      <vt:lpstr>Projected Enrolment  Stanley High School </vt:lpstr>
      <vt:lpstr>Functional Capacity Stanley High School</vt:lpstr>
      <vt:lpstr>Health and Safety Building Assessment</vt:lpstr>
      <vt:lpstr>Building Summary</vt:lpstr>
      <vt:lpstr>Health and Safety / Building Assessments</vt:lpstr>
      <vt:lpstr>Health and Safety / Building Assessments</vt:lpstr>
      <vt:lpstr>Health and Safety / Building Assessments</vt:lpstr>
      <vt:lpstr>Elementary School Classrooms</vt:lpstr>
      <vt:lpstr>High School Classrooms</vt:lpstr>
      <vt:lpstr>Stairwells and Corridors</vt:lpstr>
      <vt:lpstr>Fire Protection</vt:lpstr>
      <vt:lpstr>Domestic &amp; Waste Water</vt:lpstr>
      <vt:lpstr>Heating &amp; Ventilation</vt:lpstr>
      <vt:lpstr>Controls &amp; Communications</vt:lpstr>
      <vt:lpstr>Electrical &amp; Lighting</vt:lpstr>
      <vt:lpstr>Exterior</vt:lpstr>
      <vt:lpstr>Property</vt:lpstr>
      <vt:lpstr>Capital Investments </vt:lpstr>
      <vt:lpstr>  School Physical Plant Status</vt:lpstr>
      <vt:lpstr>School Physical Plant Status (continued)</vt:lpstr>
      <vt:lpstr>School Physical Plant Status (continued)</vt:lpstr>
      <vt:lpstr>       Education Programs and Services  </vt:lpstr>
      <vt:lpstr>Education Programs and Services</vt:lpstr>
      <vt:lpstr>Education Programs and Services</vt:lpstr>
      <vt:lpstr>Education Programs and Services</vt:lpstr>
      <vt:lpstr>Education Programs and Services</vt:lpstr>
      <vt:lpstr>Maximum class sizes:</vt:lpstr>
      <vt:lpstr>History of Student : Teacher Ratio</vt:lpstr>
      <vt:lpstr>Comparable for Student : Teacher Ratio</vt:lpstr>
      <vt:lpstr>Actual Class Sizes - Stanley</vt:lpstr>
      <vt:lpstr>Actual Class Sizes - Stanley</vt:lpstr>
      <vt:lpstr>Comparison of Actual Class Sizes - Kingsclear</vt:lpstr>
      <vt:lpstr>Comparison of Actual Class Sizes - Chipman</vt:lpstr>
      <vt:lpstr>PowerPoint Presentation</vt:lpstr>
      <vt:lpstr>Delivery of Programs</vt:lpstr>
      <vt:lpstr>Education Programs and Services</vt:lpstr>
      <vt:lpstr>Education Programs and Services</vt:lpstr>
      <vt:lpstr>Provincial Assessment Data</vt:lpstr>
      <vt:lpstr>  Provincial Assessment Results Stanley Elementary</vt:lpstr>
      <vt:lpstr>  Provincial Assessment Results Stanley Elementary</vt:lpstr>
      <vt:lpstr>  Provincial Assessment Results Stanley Elementary</vt:lpstr>
      <vt:lpstr>Student Perception Data  Stanley Elementary School </vt:lpstr>
      <vt:lpstr>School Benefits Stanley Elementary School</vt:lpstr>
      <vt:lpstr>School Challenges  Stanley Elementary School</vt:lpstr>
      <vt:lpstr>Provincial Assessment Results Stanley High</vt:lpstr>
      <vt:lpstr>Provincial Assessment Results Stanley High</vt:lpstr>
      <vt:lpstr>Provincial Assessment Results Stanley High</vt:lpstr>
      <vt:lpstr>Provincial Assessment Results Stanley High</vt:lpstr>
      <vt:lpstr>Provincial Assessment Results Stanley High</vt:lpstr>
      <vt:lpstr>Student Perception Data  Stanley High School </vt:lpstr>
      <vt:lpstr>School Benefits Stanley High School</vt:lpstr>
      <vt:lpstr>School Challenges  Stanley High School</vt:lpstr>
      <vt:lpstr>Transportation</vt:lpstr>
      <vt:lpstr>Transportation</vt:lpstr>
      <vt:lpstr>Finances </vt:lpstr>
      <vt:lpstr>Finances </vt:lpstr>
      <vt:lpstr>Finances </vt:lpstr>
      <vt:lpstr>Impact on Community</vt:lpstr>
      <vt:lpstr>PowerPoint Presentation</vt:lpstr>
      <vt:lpstr>Impact on Other Schools</vt:lpstr>
      <vt:lpstr>PowerPoint Presentation</vt:lpstr>
      <vt:lpstr>PowerPoint Presentation</vt:lpstr>
      <vt:lpstr>PowerPoint Presentation</vt:lpstr>
      <vt:lpstr>PowerPoint Presentation</vt:lpstr>
      <vt:lpstr>PowerPoint Presentation</vt:lpstr>
      <vt:lpstr>Economic Development</vt:lpstr>
      <vt:lpstr>PowerPoint Presentation</vt:lpstr>
      <vt:lpstr>PowerPoint Presentation</vt:lpstr>
      <vt:lpstr>PowerPoint Presentation</vt:lpstr>
      <vt:lpstr>PowerPoint Presentation</vt:lpstr>
      <vt:lpstr>PowerPoint Presentation</vt:lpstr>
      <vt:lpstr>Provincial Policy 409</vt:lpstr>
      <vt:lpstr>Stanley Schools Sustainability Study –  Visit our Website for Details!</vt:lpstr>
      <vt:lpstr>PowerPoint Presentation</vt:lpstr>
      <vt:lpstr>PowerPoint Presentation</vt:lpstr>
      <vt:lpstr>PowerPoint Presentation</vt:lpstr>
      <vt:lpstr>PowerPoint Presentation</vt:lpstr>
      <vt:lpstr> Questions and Answers</vt:lpstr>
      <vt:lpstr>    Thank you for coming!</vt:lpstr>
    </vt:vector>
  </TitlesOfParts>
  <Company>School District 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Study of Burton Elementary School – Provincial Policy 409</dc:title>
  <dc:creator>Hickey, Mark (ED17)</dc:creator>
  <cp:lastModifiedBy>Blaney, Catherine      (ASD-W)</cp:lastModifiedBy>
  <cp:revision>200</cp:revision>
  <cp:lastPrinted>2014-12-03T14:45:33Z</cp:lastPrinted>
  <dcterms:created xsi:type="dcterms:W3CDTF">2011-05-17T20:33:20Z</dcterms:created>
  <dcterms:modified xsi:type="dcterms:W3CDTF">2015-03-19T17:29:40Z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0x01010079BA4E8FAE99A4438D25E35FB3E92FC5</vt:lpwstr>
  </property>
</Properties>
</file>